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76" r:id="rId4"/>
    <p:sldId id="277" r:id="rId5"/>
    <p:sldId id="259" r:id="rId6"/>
    <p:sldId id="258" r:id="rId7"/>
    <p:sldId id="260" r:id="rId8"/>
    <p:sldId id="261" r:id="rId9"/>
    <p:sldId id="278" r:id="rId10"/>
    <p:sldId id="279" r:id="rId11"/>
    <p:sldId id="281" r:id="rId12"/>
    <p:sldId id="280" r:id="rId13"/>
    <p:sldId id="282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1" r:id="rId23"/>
    <p:sldId id="272" r:id="rId24"/>
    <p:sldId id="273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5724" autoAdjust="0"/>
  </p:normalViewPr>
  <p:slideViewPr>
    <p:cSldViewPr snapToGrid="0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7FF1FCF7-3243-4A4F-98BB-8CD3810AD5AB}"/>
    <pc:docChg chg="undo custSel addSld delSld modSld sldOrd">
      <pc:chgData name="Kal Rabb" userId="3edf06299a4717ec" providerId="LiveId" clId="{7FF1FCF7-3243-4A4F-98BB-8CD3810AD5AB}" dt="2020-07-16T12:45:06.264" v="1319" actId="179"/>
      <pc:docMkLst>
        <pc:docMk/>
      </pc:docMkLst>
      <pc:sldChg chg="addSp delSp modSp mod chgLayout">
        <pc:chgData name="Kal Rabb" userId="3edf06299a4717ec" providerId="LiveId" clId="{7FF1FCF7-3243-4A4F-98BB-8CD3810AD5AB}" dt="2020-07-16T12:35:01.657" v="1031" actId="20577"/>
        <pc:sldMkLst>
          <pc:docMk/>
          <pc:sldMk cId="1679044330" sldId="258"/>
        </pc:sldMkLst>
        <pc:spChg chg="add mod ord">
          <ac:chgData name="Kal Rabb" userId="3edf06299a4717ec" providerId="LiveId" clId="{7FF1FCF7-3243-4A4F-98BB-8CD3810AD5AB}" dt="2020-07-16T12:35:01.657" v="1031" actId="20577"/>
          <ac:spMkLst>
            <pc:docMk/>
            <pc:sldMk cId="1679044330" sldId="258"/>
            <ac:spMk id="2" creationId="{D92D5828-46C4-44DA-A190-8A63366BA4E5}"/>
          </ac:spMkLst>
        </pc:spChg>
        <pc:spChg chg="add del mod ord">
          <ac:chgData name="Kal Rabb" userId="3edf06299a4717ec" providerId="LiveId" clId="{7FF1FCF7-3243-4A4F-98BB-8CD3810AD5AB}" dt="2020-07-16T12:34:48.057" v="1000" actId="478"/>
          <ac:spMkLst>
            <pc:docMk/>
            <pc:sldMk cId="1679044330" sldId="258"/>
            <ac:spMk id="3" creationId="{81A6001B-B404-4F76-AA70-C98D12CA75D5}"/>
          </ac:spMkLst>
        </pc:spChg>
        <pc:grpChg chg="mod">
          <ac:chgData name="Kal Rabb" userId="3edf06299a4717ec" providerId="LiveId" clId="{7FF1FCF7-3243-4A4F-98BB-8CD3810AD5AB}" dt="2020-07-16T12:34:32.351" v="996" actId="1076"/>
          <ac:grpSpMkLst>
            <pc:docMk/>
            <pc:sldMk cId="1679044330" sldId="258"/>
            <ac:grpSpMk id="4" creationId="{00000000-0000-0000-0000-000000000000}"/>
          </ac:grpSpMkLst>
        </pc:grpChg>
      </pc:sldChg>
      <pc:sldChg chg="modSp mod ord">
        <pc:chgData name="Kal Rabb" userId="3edf06299a4717ec" providerId="LiveId" clId="{7FF1FCF7-3243-4A4F-98BB-8CD3810AD5AB}" dt="2020-07-16T12:36:04.027" v="1051" actId="5793"/>
        <pc:sldMkLst>
          <pc:docMk/>
          <pc:sldMk cId="2998927915" sldId="259"/>
        </pc:sldMkLst>
        <pc:spChg chg="mod">
          <ac:chgData name="Kal Rabb" userId="3edf06299a4717ec" providerId="LiveId" clId="{7FF1FCF7-3243-4A4F-98BB-8CD3810AD5AB}" dt="2020-07-16T12:35:18.374" v="1035" actId="14100"/>
          <ac:spMkLst>
            <pc:docMk/>
            <pc:sldMk cId="2998927915" sldId="259"/>
            <ac:spMk id="2" creationId="{00000000-0000-0000-0000-000000000000}"/>
          </ac:spMkLst>
        </pc:spChg>
        <pc:spChg chg="mod">
          <ac:chgData name="Kal Rabb" userId="3edf06299a4717ec" providerId="LiveId" clId="{7FF1FCF7-3243-4A4F-98BB-8CD3810AD5AB}" dt="2020-07-16T12:36:04.027" v="1051" actId="5793"/>
          <ac:spMkLst>
            <pc:docMk/>
            <pc:sldMk cId="2998927915" sldId="259"/>
            <ac:spMk id="3" creationId="{00000000-0000-0000-0000-000000000000}"/>
          </ac:spMkLst>
        </pc:spChg>
      </pc:sldChg>
      <pc:sldChg chg="modSp mod">
        <pc:chgData name="Kal Rabb" userId="3edf06299a4717ec" providerId="LiveId" clId="{7FF1FCF7-3243-4A4F-98BB-8CD3810AD5AB}" dt="2020-07-16T12:36:19.160" v="1054" actId="27636"/>
        <pc:sldMkLst>
          <pc:docMk/>
          <pc:sldMk cId="1316171879" sldId="264"/>
        </pc:sldMkLst>
        <pc:spChg chg="mod">
          <ac:chgData name="Kal Rabb" userId="3edf06299a4717ec" providerId="LiveId" clId="{7FF1FCF7-3243-4A4F-98BB-8CD3810AD5AB}" dt="2020-07-16T12:36:19.160" v="1054" actId="27636"/>
          <ac:spMkLst>
            <pc:docMk/>
            <pc:sldMk cId="1316171879" sldId="264"/>
            <ac:spMk id="2" creationId="{00000000-0000-0000-0000-000000000000}"/>
          </ac:spMkLst>
        </pc:spChg>
      </pc:sldChg>
      <pc:sldChg chg="modSp mod">
        <pc:chgData name="Kal Rabb" userId="3edf06299a4717ec" providerId="LiveId" clId="{7FF1FCF7-3243-4A4F-98BB-8CD3810AD5AB}" dt="2020-07-16T12:36:31.623" v="1056" actId="14100"/>
        <pc:sldMkLst>
          <pc:docMk/>
          <pc:sldMk cId="501274881" sldId="265"/>
        </pc:sldMkLst>
        <pc:spChg chg="mod">
          <ac:chgData name="Kal Rabb" userId="3edf06299a4717ec" providerId="LiveId" clId="{7FF1FCF7-3243-4A4F-98BB-8CD3810AD5AB}" dt="2020-07-16T12:36:31.623" v="1056" actId="14100"/>
          <ac:spMkLst>
            <pc:docMk/>
            <pc:sldMk cId="501274881" sldId="265"/>
            <ac:spMk id="2" creationId="{00000000-0000-0000-0000-000000000000}"/>
          </ac:spMkLst>
        </pc:spChg>
      </pc:sldChg>
      <pc:sldChg chg="modSp new mod">
        <pc:chgData name="Kal Rabb" userId="3edf06299a4717ec" providerId="LiveId" clId="{7FF1FCF7-3243-4A4F-98BB-8CD3810AD5AB}" dt="2020-07-16T12:45:06.264" v="1319" actId="179"/>
        <pc:sldMkLst>
          <pc:docMk/>
          <pc:sldMk cId="2156186862" sldId="276"/>
        </pc:sldMkLst>
        <pc:spChg chg="mod">
          <ac:chgData name="Kal Rabb" userId="3edf06299a4717ec" providerId="LiveId" clId="{7FF1FCF7-3243-4A4F-98BB-8CD3810AD5AB}" dt="2020-07-15T23:14:55.805" v="23" actId="20577"/>
          <ac:spMkLst>
            <pc:docMk/>
            <pc:sldMk cId="2156186862" sldId="276"/>
            <ac:spMk id="2" creationId="{274BADFE-55F6-4A57-A90B-001B9EA16F20}"/>
          </ac:spMkLst>
        </pc:spChg>
        <pc:spChg chg="mod">
          <ac:chgData name="Kal Rabb" userId="3edf06299a4717ec" providerId="LiveId" clId="{7FF1FCF7-3243-4A4F-98BB-8CD3810AD5AB}" dt="2020-07-16T12:45:06.264" v="1319" actId="179"/>
          <ac:spMkLst>
            <pc:docMk/>
            <pc:sldMk cId="2156186862" sldId="276"/>
            <ac:spMk id="3" creationId="{87FB6110-0656-4AC1-A827-FD77BBA1C358}"/>
          </ac:spMkLst>
        </pc:spChg>
      </pc:sldChg>
      <pc:sldChg chg="modSp new mod">
        <pc:chgData name="Kal Rabb" userId="3edf06299a4717ec" providerId="LiveId" clId="{7FF1FCF7-3243-4A4F-98BB-8CD3810AD5AB}" dt="2020-07-15T23:24:11.140" v="746" actId="20577"/>
        <pc:sldMkLst>
          <pc:docMk/>
          <pc:sldMk cId="3838881587" sldId="277"/>
        </pc:sldMkLst>
        <pc:spChg chg="mod">
          <ac:chgData name="Kal Rabb" userId="3edf06299a4717ec" providerId="LiveId" clId="{7FF1FCF7-3243-4A4F-98BB-8CD3810AD5AB}" dt="2020-07-15T23:22:01.654" v="554" actId="20577"/>
          <ac:spMkLst>
            <pc:docMk/>
            <pc:sldMk cId="3838881587" sldId="277"/>
            <ac:spMk id="2" creationId="{ACDF5F56-162E-41A4-BCC4-ABB098FBFBF2}"/>
          </ac:spMkLst>
        </pc:spChg>
        <pc:spChg chg="mod">
          <ac:chgData name="Kal Rabb" userId="3edf06299a4717ec" providerId="LiveId" clId="{7FF1FCF7-3243-4A4F-98BB-8CD3810AD5AB}" dt="2020-07-15T23:24:11.140" v="746" actId="20577"/>
          <ac:spMkLst>
            <pc:docMk/>
            <pc:sldMk cId="3838881587" sldId="277"/>
            <ac:spMk id="3" creationId="{C2A91FB6-4588-4F86-A40A-B0DEDB5939B4}"/>
          </ac:spMkLst>
        </pc:spChg>
      </pc:sldChg>
      <pc:sldChg chg="modSp new mod">
        <pc:chgData name="Kal Rabb" userId="3edf06299a4717ec" providerId="LiveId" clId="{7FF1FCF7-3243-4A4F-98BB-8CD3810AD5AB}" dt="2020-07-16T12:38:57.322" v="1186" actId="179"/>
        <pc:sldMkLst>
          <pc:docMk/>
          <pc:sldMk cId="2361857338" sldId="278"/>
        </pc:sldMkLst>
        <pc:spChg chg="mod">
          <ac:chgData name="Kal Rabb" userId="3edf06299a4717ec" providerId="LiveId" clId="{7FF1FCF7-3243-4A4F-98BB-8CD3810AD5AB}" dt="2020-07-16T12:37:48.357" v="1085" actId="20577"/>
          <ac:spMkLst>
            <pc:docMk/>
            <pc:sldMk cId="2361857338" sldId="278"/>
            <ac:spMk id="2" creationId="{17466C96-E2E5-4329-832C-3ECD733A12DC}"/>
          </ac:spMkLst>
        </pc:spChg>
        <pc:spChg chg="mod">
          <ac:chgData name="Kal Rabb" userId="3edf06299a4717ec" providerId="LiveId" clId="{7FF1FCF7-3243-4A4F-98BB-8CD3810AD5AB}" dt="2020-07-16T12:38:57.322" v="1186" actId="179"/>
          <ac:spMkLst>
            <pc:docMk/>
            <pc:sldMk cId="2361857338" sldId="278"/>
            <ac:spMk id="3" creationId="{3F1A76D5-EB8E-4652-BC15-097D7B8B92BF}"/>
          </ac:spMkLst>
        </pc:spChg>
      </pc:sldChg>
      <pc:sldChg chg="modSp new del mod">
        <pc:chgData name="Kal Rabb" userId="3edf06299a4717ec" providerId="LiveId" clId="{7FF1FCF7-3243-4A4F-98BB-8CD3810AD5AB}" dt="2020-07-16T12:36:05.823" v="1052" actId="47"/>
        <pc:sldMkLst>
          <pc:docMk/>
          <pc:sldMk cId="3480634333" sldId="278"/>
        </pc:sldMkLst>
        <pc:spChg chg="mod">
          <ac:chgData name="Kal Rabb" userId="3edf06299a4717ec" providerId="LiveId" clId="{7FF1FCF7-3243-4A4F-98BB-8CD3810AD5AB}" dt="2020-07-16T12:32:56.105" v="828" actId="20577"/>
          <ac:spMkLst>
            <pc:docMk/>
            <pc:sldMk cId="3480634333" sldId="278"/>
            <ac:spMk id="2" creationId="{33210FE3-16D3-46E5-B540-EC20C1842A72}"/>
          </ac:spMkLst>
        </pc:spChg>
        <pc:spChg chg="mod">
          <ac:chgData name="Kal Rabb" userId="3edf06299a4717ec" providerId="LiveId" clId="{7FF1FCF7-3243-4A4F-98BB-8CD3810AD5AB}" dt="2020-07-16T12:35:25.154" v="1036" actId="21"/>
          <ac:spMkLst>
            <pc:docMk/>
            <pc:sldMk cId="3480634333" sldId="278"/>
            <ac:spMk id="3" creationId="{ADB34D45-8F4A-4D0D-90FC-48B03AC6116F}"/>
          </ac:spMkLst>
        </pc:spChg>
      </pc:sldChg>
      <pc:sldChg chg="addSp delSp modSp new mod modClrScheme chgLayout">
        <pc:chgData name="Kal Rabb" userId="3edf06299a4717ec" providerId="LiveId" clId="{7FF1FCF7-3243-4A4F-98BB-8CD3810AD5AB}" dt="2020-07-16T12:44:35.117" v="1295" actId="20577"/>
        <pc:sldMkLst>
          <pc:docMk/>
          <pc:sldMk cId="1322638435" sldId="279"/>
        </pc:sldMkLst>
        <pc:spChg chg="del mod ord">
          <ac:chgData name="Kal Rabb" userId="3edf06299a4717ec" providerId="LiveId" clId="{7FF1FCF7-3243-4A4F-98BB-8CD3810AD5AB}" dt="2020-07-16T12:39:23.159" v="1188" actId="700"/>
          <ac:spMkLst>
            <pc:docMk/>
            <pc:sldMk cId="1322638435" sldId="279"/>
            <ac:spMk id="2" creationId="{9E9EF725-AA03-4FF8-9C58-3808CE82B2A0}"/>
          </ac:spMkLst>
        </pc:spChg>
        <pc:spChg chg="del mod ord">
          <ac:chgData name="Kal Rabb" userId="3edf06299a4717ec" providerId="LiveId" clId="{7FF1FCF7-3243-4A4F-98BB-8CD3810AD5AB}" dt="2020-07-16T12:39:23.159" v="1188" actId="700"/>
          <ac:spMkLst>
            <pc:docMk/>
            <pc:sldMk cId="1322638435" sldId="279"/>
            <ac:spMk id="3" creationId="{31479889-AAD7-4AC5-90C4-3AA6E947B6A3}"/>
          </ac:spMkLst>
        </pc:spChg>
        <pc:spChg chg="add mod ord">
          <ac:chgData name="Kal Rabb" userId="3edf06299a4717ec" providerId="LiveId" clId="{7FF1FCF7-3243-4A4F-98BB-8CD3810AD5AB}" dt="2020-07-16T12:44:35.117" v="1295" actId="20577"/>
          <ac:spMkLst>
            <pc:docMk/>
            <pc:sldMk cId="1322638435" sldId="279"/>
            <ac:spMk id="4" creationId="{4CC52422-D0DF-4C46-88F8-357E3B23694E}"/>
          </ac:spMkLst>
        </pc:spChg>
        <pc:spChg chg="add mod ord">
          <ac:chgData name="Kal Rabb" userId="3edf06299a4717ec" providerId="LiveId" clId="{7FF1FCF7-3243-4A4F-98BB-8CD3810AD5AB}" dt="2020-07-16T12:42:42.201" v="1234" actId="403"/>
          <ac:spMkLst>
            <pc:docMk/>
            <pc:sldMk cId="1322638435" sldId="279"/>
            <ac:spMk id="5" creationId="{74DB2C1F-AFC8-4380-90D9-5A72D502201A}"/>
          </ac:spMkLst>
        </pc:spChg>
        <pc:spChg chg="add mod ord">
          <ac:chgData name="Kal Rabb" userId="3edf06299a4717ec" providerId="LiveId" clId="{7FF1FCF7-3243-4A4F-98BB-8CD3810AD5AB}" dt="2020-07-16T12:42:48.647" v="1235" actId="404"/>
          <ac:spMkLst>
            <pc:docMk/>
            <pc:sldMk cId="1322638435" sldId="279"/>
            <ac:spMk id="6" creationId="{97CDC753-9645-4A91-B3CC-C05EF7FD9C15}"/>
          </ac:spMkLst>
        </pc:spChg>
        <pc:spChg chg="add mod">
          <ac:chgData name="Kal Rabb" userId="3edf06299a4717ec" providerId="LiveId" clId="{7FF1FCF7-3243-4A4F-98BB-8CD3810AD5AB}" dt="2020-07-16T12:41:25.093" v="1212" actId="404"/>
          <ac:spMkLst>
            <pc:docMk/>
            <pc:sldMk cId="1322638435" sldId="279"/>
            <ac:spMk id="8" creationId="{7430310F-238D-4A18-BA43-65F34BB29661}"/>
          </ac:spMkLst>
        </pc:spChg>
      </pc:sldChg>
      <pc:sldChg chg="modSp new mod">
        <pc:chgData name="Kal Rabb" userId="3edf06299a4717ec" providerId="LiveId" clId="{7FF1FCF7-3243-4A4F-98BB-8CD3810AD5AB}" dt="2020-07-16T12:44:42.757" v="1316" actId="20577"/>
        <pc:sldMkLst>
          <pc:docMk/>
          <pc:sldMk cId="789390328" sldId="280"/>
        </pc:sldMkLst>
        <pc:spChg chg="mod">
          <ac:chgData name="Kal Rabb" userId="3edf06299a4717ec" providerId="LiveId" clId="{7FF1FCF7-3243-4A4F-98BB-8CD3810AD5AB}" dt="2020-07-16T12:44:42.757" v="1316" actId="20577"/>
          <ac:spMkLst>
            <pc:docMk/>
            <pc:sldMk cId="789390328" sldId="280"/>
            <ac:spMk id="2" creationId="{8D0D2FF8-500A-49A4-95BC-74C3EEC3D883}"/>
          </ac:spMkLst>
        </pc:spChg>
        <pc:spChg chg="mod">
          <ac:chgData name="Kal Rabb" userId="3edf06299a4717ec" providerId="LiveId" clId="{7FF1FCF7-3243-4A4F-98BB-8CD3810AD5AB}" dt="2020-07-16T12:44:20.795" v="1274" actId="115"/>
          <ac:spMkLst>
            <pc:docMk/>
            <pc:sldMk cId="789390328" sldId="280"/>
            <ac:spMk id="3" creationId="{71D27EAE-2010-4787-B7FD-DA8C77858DF2}"/>
          </ac:spMkLst>
        </pc:spChg>
        <pc:spChg chg="mod">
          <ac:chgData name="Kal Rabb" userId="3edf06299a4717ec" providerId="LiveId" clId="{7FF1FCF7-3243-4A4F-98BB-8CD3810AD5AB}" dt="2020-07-16T12:44:15.002" v="1269" actId="115"/>
          <ac:spMkLst>
            <pc:docMk/>
            <pc:sldMk cId="789390328" sldId="280"/>
            <ac:spMk id="4" creationId="{C766BFC2-A4EC-467D-BC58-268BFB7B55C5}"/>
          </ac:spMkLst>
        </pc:spChg>
      </pc:sldChg>
    </pc:docChg>
  </pc:docChgLst>
  <pc:docChgLst>
    <pc:chgData name="Kal Rabb" userId="3edf06299a4717ec" providerId="LiveId" clId="{0EDFDFB8-949B-464B-852A-B66DD6B05869}"/>
    <pc:docChg chg="custSel modSld">
      <pc:chgData name="Kal Rabb" userId="3edf06299a4717ec" providerId="LiveId" clId="{0EDFDFB8-949B-464B-852A-B66DD6B05869}" dt="2020-06-10T13:39:45.029" v="19" actId="20577"/>
      <pc:docMkLst>
        <pc:docMk/>
      </pc:docMkLst>
      <pc:sldChg chg="modSp mod">
        <pc:chgData name="Kal Rabb" userId="3edf06299a4717ec" providerId="LiveId" clId="{0EDFDFB8-949B-464B-852A-B66DD6B05869}" dt="2020-06-10T13:39:45.029" v="19" actId="20577"/>
        <pc:sldMkLst>
          <pc:docMk/>
          <pc:sldMk cId="1313015074" sldId="270"/>
        </pc:sldMkLst>
        <pc:spChg chg="mod">
          <ac:chgData name="Kal Rabb" userId="3edf06299a4717ec" providerId="LiveId" clId="{0EDFDFB8-949B-464B-852A-B66DD6B05869}" dt="2020-06-10T13:39:45.029" v="19" actId="20577"/>
          <ac:spMkLst>
            <pc:docMk/>
            <pc:sldMk cId="1313015074" sldId="270"/>
            <ac:spMk id="2" creationId="{00000000-0000-0000-0000-000000000000}"/>
          </ac:spMkLst>
        </pc:spChg>
      </pc:sldChg>
    </pc:docChg>
  </pc:docChgLst>
  <pc:docChgLst>
    <pc:chgData name="Kal Rabb" userId="3edf06299a4717ec" providerId="LiveId" clId="{456CC357-15D7-493E-85D5-339580390E5D}"/>
    <pc:docChg chg="custSel modSld">
      <pc:chgData name="Kal Rabb" userId="3edf06299a4717ec" providerId="LiveId" clId="{456CC357-15D7-493E-85D5-339580390E5D}" dt="2018-11-18T19:56:38.260" v="26" actId="14100"/>
      <pc:docMkLst>
        <pc:docMk/>
      </pc:docMkLst>
      <pc:sldChg chg="modSp">
        <pc:chgData name="Kal Rabb" userId="3edf06299a4717ec" providerId="LiveId" clId="{456CC357-15D7-493E-85D5-339580390E5D}" dt="2018-11-18T19:53:16.799" v="0" actId="14100"/>
        <pc:sldMkLst>
          <pc:docMk/>
          <pc:sldMk cId="473337645" sldId="256"/>
        </pc:sldMkLst>
        <pc:spChg chg="mod">
          <ac:chgData name="Kal Rabb" userId="3edf06299a4717ec" providerId="LiveId" clId="{456CC357-15D7-493E-85D5-339580390E5D}" dt="2018-11-18T19:53:16.799" v="0" actId="14100"/>
          <ac:spMkLst>
            <pc:docMk/>
            <pc:sldMk cId="473337645" sldId="256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3:22.531" v="1" actId="14100"/>
        <pc:sldMkLst>
          <pc:docMk/>
          <pc:sldMk cId="2513557817" sldId="257"/>
        </pc:sldMkLst>
        <pc:spChg chg="mod">
          <ac:chgData name="Kal Rabb" userId="3edf06299a4717ec" providerId="LiveId" clId="{456CC357-15D7-493E-85D5-339580390E5D}" dt="2018-11-18T19:53:22.531" v="1" actId="14100"/>
          <ac:spMkLst>
            <pc:docMk/>
            <pc:sldMk cId="2513557817" sldId="257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5:12.869" v="15" actId="14100"/>
        <pc:sldMkLst>
          <pc:docMk/>
          <pc:sldMk cId="2998927915" sldId="259"/>
        </pc:sldMkLst>
        <pc:spChg chg="mod">
          <ac:chgData name="Kal Rabb" userId="3edf06299a4717ec" providerId="LiveId" clId="{456CC357-15D7-493E-85D5-339580390E5D}" dt="2018-11-18T19:55:12.869" v="15" actId="14100"/>
          <ac:spMkLst>
            <pc:docMk/>
            <pc:sldMk cId="2998927915" sldId="259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5:07.322" v="14" actId="14100"/>
        <pc:sldMkLst>
          <pc:docMk/>
          <pc:sldMk cId="4133663584" sldId="260"/>
        </pc:sldMkLst>
        <pc:spChg chg="mod">
          <ac:chgData name="Kal Rabb" userId="3edf06299a4717ec" providerId="LiveId" clId="{456CC357-15D7-493E-85D5-339580390E5D}" dt="2018-11-18T19:55:07.322" v="14" actId="14100"/>
          <ac:spMkLst>
            <pc:docMk/>
            <pc:sldMk cId="4133663584" sldId="260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5:01.575" v="13" actId="14100"/>
        <pc:sldMkLst>
          <pc:docMk/>
          <pc:sldMk cId="570774833" sldId="261"/>
        </pc:sldMkLst>
        <pc:spChg chg="mod">
          <ac:chgData name="Kal Rabb" userId="3edf06299a4717ec" providerId="LiveId" clId="{456CC357-15D7-493E-85D5-339580390E5D}" dt="2018-11-18T19:55:01.575" v="13" actId="14100"/>
          <ac:spMkLst>
            <pc:docMk/>
            <pc:sldMk cId="570774833" sldId="261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54.736" v="12" actId="14100"/>
        <pc:sldMkLst>
          <pc:docMk/>
          <pc:sldMk cId="858340064" sldId="262"/>
        </pc:sldMkLst>
        <pc:spChg chg="mod">
          <ac:chgData name="Kal Rabb" userId="3edf06299a4717ec" providerId="LiveId" clId="{456CC357-15D7-493E-85D5-339580390E5D}" dt="2018-11-18T19:54:54.736" v="12" actId="14100"/>
          <ac:spMkLst>
            <pc:docMk/>
            <pc:sldMk cId="858340064" sldId="262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4:50.217" v="11" actId="14100"/>
          <ac:spMkLst>
            <pc:docMk/>
            <pc:sldMk cId="858340064" sldId="262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41.517" v="10" actId="14100"/>
        <pc:sldMkLst>
          <pc:docMk/>
          <pc:sldMk cId="2075442967" sldId="263"/>
        </pc:sldMkLst>
        <pc:spChg chg="mod">
          <ac:chgData name="Kal Rabb" userId="3edf06299a4717ec" providerId="LiveId" clId="{456CC357-15D7-493E-85D5-339580390E5D}" dt="2018-11-18T19:54:41.517" v="10" actId="14100"/>
          <ac:spMkLst>
            <pc:docMk/>
            <pc:sldMk cId="2075442967" sldId="263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30.567" v="9" actId="14100"/>
        <pc:sldMkLst>
          <pc:docMk/>
          <pc:sldMk cId="1316171879" sldId="264"/>
        </pc:sldMkLst>
        <pc:spChg chg="mod">
          <ac:chgData name="Kal Rabb" userId="3edf06299a4717ec" providerId="LiveId" clId="{456CC357-15D7-493E-85D5-339580390E5D}" dt="2018-11-18T19:54:30.567" v="9" actId="14100"/>
          <ac:spMkLst>
            <pc:docMk/>
            <pc:sldMk cId="1316171879" sldId="264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22.576" v="8" actId="14100"/>
        <pc:sldMkLst>
          <pc:docMk/>
          <pc:sldMk cId="501274881" sldId="265"/>
        </pc:sldMkLst>
        <pc:spChg chg="mod">
          <ac:chgData name="Kal Rabb" userId="3edf06299a4717ec" providerId="LiveId" clId="{456CC357-15D7-493E-85D5-339580390E5D}" dt="2018-11-18T19:54:22.576" v="8" actId="14100"/>
          <ac:spMkLst>
            <pc:docMk/>
            <pc:sldMk cId="501274881" sldId="265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4:18.158" v="7" actId="1076"/>
          <ac:spMkLst>
            <pc:docMk/>
            <pc:sldMk cId="501274881" sldId="265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10.512" v="6" actId="27636"/>
        <pc:sldMkLst>
          <pc:docMk/>
          <pc:sldMk cId="3348723218" sldId="266"/>
        </pc:sldMkLst>
        <pc:spChg chg="mod">
          <ac:chgData name="Kal Rabb" userId="3edf06299a4717ec" providerId="LiveId" clId="{456CC357-15D7-493E-85D5-339580390E5D}" dt="2018-11-18T19:54:10.512" v="6" actId="27636"/>
          <ac:spMkLst>
            <pc:docMk/>
            <pc:sldMk cId="3348723218" sldId="266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4:03.216" v="4" actId="1076"/>
        <pc:sldMkLst>
          <pc:docMk/>
          <pc:sldMk cId="2032071316" sldId="267"/>
        </pc:sldMkLst>
        <pc:spChg chg="mod">
          <ac:chgData name="Kal Rabb" userId="3edf06299a4717ec" providerId="LiveId" clId="{456CC357-15D7-493E-85D5-339580390E5D}" dt="2018-11-18T19:53:55.966" v="3" actId="27636"/>
          <ac:spMkLst>
            <pc:docMk/>
            <pc:sldMk cId="2032071316" sldId="267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4:03.216" v="4" actId="1076"/>
          <ac:spMkLst>
            <pc:docMk/>
            <pc:sldMk cId="2032071316" sldId="267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5:49.374" v="18" actId="1076"/>
        <pc:sldMkLst>
          <pc:docMk/>
          <pc:sldMk cId="1313015074" sldId="270"/>
        </pc:sldMkLst>
        <pc:spChg chg="mod">
          <ac:chgData name="Kal Rabb" userId="3edf06299a4717ec" providerId="LiveId" clId="{456CC357-15D7-493E-85D5-339580390E5D}" dt="2018-11-18T19:55:43.233" v="17" actId="27636"/>
          <ac:spMkLst>
            <pc:docMk/>
            <pc:sldMk cId="1313015074" sldId="270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5:49.374" v="18" actId="1076"/>
          <ac:spMkLst>
            <pc:docMk/>
            <pc:sldMk cId="1313015074" sldId="270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6:05.349" v="21" actId="1076"/>
        <pc:sldMkLst>
          <pc:docMk/>
          <pc:sldMk cId="31032580" sldId="271"/>
        </pc:sldMkLst>
        <pc:spChg chg="mod">
          <ac:chgData name="Kal Rabb" userId="3edf06299a4717ec" providerId="LiveId" clId="{456CC357-15D7-493E-85D5-339580390E5D}" dt="2018-11-18T19:56:00.190" v="20" actId="27636"/>
          <ac:spMkLst>
            <pc:docMk/>
            <pc:sldMk cId="31032580" sldId="271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6:05.349" v="21" actId="1076"/>
          <ac:spMkLst>
            <pc:docMk/>
            <pc:sldMk cId="31032580" sldId="271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6:17.203" v="24" actId="1076"/>
        <pc:sldMkLst>
          <pc:docMk/>
          <pc:sldMk cId="3832008409" sldId="272"/>
        </pc:sldMkLst>
        <pc:spChg chg="mod">
          <ac:chgData name="Kal Rabb" userId="3edf06299a4717ec" providerId="LiveId" clId="{456CC357-15D7-493E-85D5-339580390E5D}" dt="2018-11-18T19:56:13.164" v="23" actId="27636"/>
          <ac:spMkLst>
            <pc:docMk/>
            <pc:sldMk cId="3832008409" sldId="272"/>
            <ac:spMk id="2" creationId="{00000000-0000-0000-0000-000000000000}"/>
          </ac:spMkLst>
        </pc:spChg>
        <pc:spChg chg="mod">
          <ac:chgData name="Kal Rabb" userId="3edf06299a4717ec" providerId="LiveId" clId="{456CC357-15D7-493E-85D5-339580390E5D}" dt="2018-11-18T19:56:17.203" v="24" actId="1076"/>
          <ac:spMkLst>
            <pc:docMk/>
            <pc:sldMk cId="3832008409" sldId="272"/>
            <ac:spMk id="3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6:31.616" v="25" actId="14100"/>
        <pc:sldMkLst>
          <pc:docMk/>
          <pc:sldMk cId="1138878832" sldId="274"/>
        </pc:sldMkLst>
        <pc:spChg chg="mod">
          <ac:chgData name="Kal Rabb" userId="3edf06299a4717ec" providerId="LiveId" clId="{456CC357-15D7-493E-85D5-339580390E5D}" dt="2018-11-18T19:56:31.616" v="25" actId="14100"/>
          <ac:spMkLst>
            <pc:docMk/>
            <pc:sldMk cId="1138878832" sldId="274"/>
            <ac:spMk id="2" creationId="{00000000-0000-0000-0000-000000000000}"/>
          </ac:spMkLst>
        </pc:spChg>
      </pc:sldChg>
      <pc:sldChg chg="modSp">
        <pc:chgData name="Kal Rabb" userId="3edf06299a4717ec" providerId="LiveId" clId="{456CC357-15D7-493E-85D5-339580390E5D}" dt="2018-11-18T19:56:38.260" v="26" actId="14100"/>
        <pc:sldMkLst>
          <pc:docMk/>
          <pc:sldMk cId="1210684634" sldId="275"/>
        </pc:sldMkLst>
        <pc:spChg chg="mod">
          <ac:chgData name="Kal Rabb" userId="3edf06299a4717ec" providerId="LiveId" clId="{456CC357-15D7-493E-85D5-339580390E5D}" dt="2018-11-18T19:56:38.260" v="26" actId="14100"/>
          <ac:spMkLst>
            <pc:docMk/>
            <pc:sldMk cId="1210684634" sldId="275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CC95C-DDD8-45A2-9A4F-2870C6F45F8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5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group.org/public/arch/p4/comp/clists/syseng.htm" TargetMode="External"/><Relationship Id="rId2" Type="http://schemas.openxmlformats.org/officeDocument/2006/relationships/hyperlink" Target="https://github.com/OWASP/CheatSheetSeries/tree/master/cheatshee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sph.harvard.edu/news/magazine/fall08checklis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091" y="457200"/>
            <a:ext cx="5989978" cy="2139379"/>
          </a:xfrm>
        </p:spPr>
        <p:txBody>
          <a:bodyPr>
            <a:normAutofit fontScale="90000"/>
          </a:bodyPr>
          <a:lstStyle/>
          <a:p>
            <a:r>
              <a:rPr lang="en-US" dirty="0"/>
              <a:t>Architecture Evaluation</a:t>
            </a:r>
            <a:endParaRPr lang="en-US" baseline="30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37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C52422-D0DF-4C46-88F8-357E3B23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Tools/ Techniques - 1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DB2C1F-AFC8-4380-90D9-5A72D5022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</a:pPr>
            <a:r>
              <a:rPr lang="en-US" sz="2600" u="sng" dirty="0"/>
              <a:t>Checklists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Checklists are reliable tools for ensuring processes are correctly followed and specific tasks or questions are addressed.  </a:t>
            </a:r>
          </a:p>
          <a:p>
            <a:pPr lvl="1"/>
            <a:r>
              <a:rPr lang="en-US" dirty="0"/>
              <a:t>The human mind cannot remember all the details that need to be considered in complex designs or processes.  </a:t>
            </a:r>
          </a:p>
          <a:p>
            <a:pPr lvl="1"/>
            <a:r>
              <a:rPr lang="en-US" dirty="0"/>
              <a:t>Checklists provide a tool to capture knowledge and ensure it is remembered and leveraged.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Software Architecture Examples:</a:t>
            </a:r>
          </a:p>
          <a:p>
            <a:pPr lvl="1"/>
            <a:r>
              <a:rPr lang="en-US" dirty="0"/>
              <a:t>OWASP Cheat Sheets - a set of checklists for black box testing and security evaluation of web applications at: </a:t>
            </a:r>
            <a:r>
              <a:rPr lang="en-US" sz="1100" b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en-US" sz="1200" b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://github.com/OWASP/CheatSheetSeries/tree/master/cheatsheets</a:t>
            </a:r>
            <a:endParaRPr lang="en-US" dirty="0"/>
          </a:p>
          <a:p>
            <a:pPr lvl="1"/>
            <a:r>
              <a:rPr lang="en-US" dirty="0"/>
              <a:t>Open Group has a Architecture Review Checklist at: </a:t>
            </a:r>
            <a:r>
              <a:rPr lang="en-US" sz="1050" dirty="0">
                <a:hlinkClick r:id="rId3"/>
              </a:rPr>
              <a:t>http://www.opengroup.org/public/arch/p4/comp/clists/syseng.htm 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8DF61E-CB3D-44AF-9134-76C56995A20F}"/>
              </a:ext>
            </a:extLst>
          </p:cNvPr>
          <p:cNvSpPr txBox="1"/>
          <p:nvPr/>
        </p:nvSpPr>
        <p:spPr>
          <a:xfrm>
            <a:off x="6260994" y="6102195"/>
            <a:ext cx="281121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https://www.hsph.harvard.edu/news/magazine/fall08checklist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22638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C52422-D0DF-4C46-88F8-357E3B23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Tools/ Techniques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05088-BBF9-4EA7-BDEA-C676E6CC1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u="sng" dirty="0"/>
              <a:t>Thought Experiments</a:t>
            </a:r>
            <a:endParaRPr lang="en-US" sz="2000" dirty="0"/>
          </a:p>
          <a:p>
            <a:r>
              <a:rPr lang="en-US" sz="2000" dirty="0"/>
              <a:t>Informal analysis performed by an individual or a small group</a:t>
            </a:r>
          </a:p>
          <a:p>
            <a:pPr marL="578358" lvl="1" indent="-285750"/>
            <a:r>
              <a:rPr lang="en-US" dirty="0"/>
              <a:t>Thought experiments lack the rigor of Analytical Models</a:t>
            </a:r>
          </a:p>
          <a:p>
            <a:pPr marL="578358" lvl="1" indent="-285750"/>
            <a:r>
              <a:rPr lang="en-US" dirty="0"/>
              <a:t>Can be an important method of exploring designs and quickly identifying potential issues that need to be further explored  </a:t>
            </a:r>
          </a:p>
          <a:p>
            <a:pPr marL="578358" lvl="1" indent="-285750"/>
            <a:r>
              <a:rPr lang="en-US" dirty="0"/>
              <a:t>Provide an environment more prone for discovering alternatives</a:t>
            </a:r>
            <a:br>
              <a:rPr lang="en-US" dirty="0"/>
            </a:br>
            <a:r>
              <a:rPr lang="en-US" dirty="0"/>
              <a:t>Opportunity to explore:</a:t>
            </a:r>
          </a:p>
          <a:p>
            <a:pPr marL="761238" lvl="2" indent="-285750"/>
            <a:r>
              <a:rPr lang="en-US" dirty="0"/>
              <a:t>Alternatives</a:t>
            </a:r>
          </a:p>
          <a:p>
            <a:pPr marL="761238" lvl="2" indent="-285750"/>
            <a:r>
              <a:rPr lang="en-US" dirty="0"/>
              <a:t>Free associate ideas</a:t>
            </a:r>
          </a:p>
          <a:p>
            <a:pPr marL="761238" lvl="2" indent="-285750"/>
            <a:r>
              <a:rPr lang="en-US" dirty="0"/>
              <a:t>Challenge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81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2FF8-500A-49A4-95BC-74C3EEC3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Tools/ Techniques - 3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27EAE-2010-4787-B7FD-DA8C77858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u="sng" dirty="0"/>
              <a:t>Analytical Models</a:t>
            </a:r>
            <a:endParaRPr lang="en-US" sz="2400" dirty="0"/>
          </a:p>
          <a:p>
            <a:pPr>
              <a:lnSpc>
                <a:spcPct val="70000"/>
              </a:lnSpc>
            </a:pPr>
            <a:endParaRPr lang="en-US" sz="1800" dirty="0"/>
          </a:p>
          <a:p>
            <a:pPr>
              <a:lnSpc>
                <a:spcPct val="70000"/>
              </a:lnSpc>
            </a:pPr>
            <a:r>
              <a:rPr lang="en-US" sz="1800" dirty="0"/>
              <a:t>There exist a wide range of mathematical models that can be applied to address key architectural requirements.</a:t>
            </a:r>
          </a:p>
          <a:p>
            <a:pPr lvl="1"/>
            <a:r>
              <a:rPr lang="en-US" sz="1600" dirty="0"/>
              <a:t>Markov and statistical models to understand availability</a:t>
            </a:r>
          </a:p>
          <a:p>
            <a:pPr lvl="1"/>
            <a:r>
              <a:rPr lang="en-US" sz="1600" dirty="0"/>
              <a:t>Queuing and scheduling theory to understand performance</a:t>
            </a:r>
            <a:endParaRPr lang="en-US" sz="1800" dirty="0"/>
          </a:p>
          <a:p>
            <a:pPr>
              <a:lnSpc>
                <a:spcPct val="70000"/>
              </a:lnSpc>
            </a:pPr>
            <a:r>
              <a:rPr lang="en-US" sz="1800" u="sng" dirty="0"/>
              <a:t>Upside</a:t>
            </a:r>
            <a:r>
              <a:rPr lang="en-US" sz="1800" dirty="0"/>
              <a:t>:  These models can provide key insights </a:t>
            </a:r>
          </a:p>
          <a:p>
            <a:pPr>
              <a:lnSpc>
                <a:spcPct val="70000"/>
              </a:lnSpc>
            </a:pPr>
            <a:r>
              <a:rPr lang="en-US" sz="1800" u="sng" dirty="0"/>
              <a:t>Downside</a:t>
            </a:r>
            <a:r>
              <a:rPr lang="en-US" sz="1800" dirty="0"/>
              <a:t>:  There can be a steep learning curve to understanding the underlying theory and how to model the evolving software architecture with them.</a:t>
            </a:r>
          </a:p>
        </p:txBody>
      </p:sp>
    </p:spTree>
    <p:extLst>
      <p:ext uri="{BB962C8B-B14F-4D97-AF65-F5344CB8AC3E}">
        <p14:creationId xmlns:p14="http://schemas.microsoft.com/office/powerpoint/2010/main" val="78939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2FF8-500A-49A4-95BC-74C3EEC3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Tools/ Techniques - 4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27EAE-2010-4787-B7FD-DA8C77858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u="sng" dirty="0"/>
              <a:t>Prototypes and Simulations</a:t>
            </a:r>
          </a:p>
          <a:p>
            <a:pPr marL="201168" lvl="1" indent="0">
              <a:buNone/>
            </a:pPr>
            <a:endParaRPr lang="en-US" sz="1600" dirty="0"/>
          </a:p>
          <a:p>
            <a:pPr lvl="1"/>
            <a:r>
              <a:rPr lang="en-US" dirty="0"/>
              <a:t>Use when fundamental questions cannot be adequately resolved by analysis methods</a:t>
            </a:r>
          </a:p>
          <a:p>
            <a:pPr lvl="1"/>
            <a:r>
              <a:rPr lang="en-US" sz="1600" dirty="0"/>
              <a:t>A w</a:t>
            </a:r>
            <a:r>
              <a:rPr lang="en-US" sz="1800" dirty="0"/>
              <a:t>orking prototype may be the only means to fully explore the decision space</a:t>
            </a:r>
            <a:endParaRPr lang="en-US" dirty="0"/>
          </a:p>
          <a:p>
            <a:pPr lvl="1"/>
            <a:r>
              <a:rPr lang="en-US" sz="1800" dirty="0"/>
              <a:t>This can be an expensive task – depending on what needs to be prototyped</a:t>
            </a:r>
          </a:p>
          <a:p>
            <a:pPr lvl="1"/>
            <a:r>
              <a:rPr lang="en-US" dirty="0"/>
              <a:t>I</a:t>
            </a:r>
            <a:r>
              <a:rPr lang="en-US" sz="1800" dirty="0"/>
              <a:t>t may be the only method of validating a design decision before fully committing to it.</a:t>
            </a:r>
          </a:p>
          <a:p>
            <a:r>
              <a:rPr lang="en-US" sz="1800" b="1" u="sng" dirty="0"/>
              <a:t>Warning</a:t>
            </a:r>
            <a:r>
              <a:rPr lang="en-US" sz="1800" dirty="0"/>
              <a:t>:  Prototypes need to be approached with caution and a fundamental understanding of the end goal</a:t>
            </a:r>
          </a:p>
        </p:txBody>
      </p:sp>
    </p:spTree>
    <p:extLst>
      <p:ext uri="{BB962C8B-B14F-4D97-AF65-F5344CB8AC3E}">
        <p14:creationId xmlns:p14="http://schemas.microsoft.com/office/powerpoint/2010/main" val="71791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926" y="670142"/>
            <a:ext cx="4751919" cy="624687"/>
          </a:xfrm>
        </p:spPr>
        <p:txBody>
          <a:bodyPr>
            <a:normAutofit fontScale="90000"/>
          </a:bodyPr>
          <a:lstStyle/>
          <a:p>
            <a:r>
              <a:rPr lang="en-US" dirty="0"/>
              <a:t>Peer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926" y="2041742"/>
            <a:ext cx="7175674" cy="3901858"/>
          </a:xfrm>
        </p:spPr>
        <p:txBody>
          <a:bodyPr>
            <a:normAutofit/>
          </a:bodyPr>
          <a:lstStyle/>
          <a:p>
            <a:r>
              <a:rPr lang="en-US" dirty="0"/>
              <a:t>Architectural designs can be peer reviewed, just as code can </a:t>
            </a:r>
          </a:p>
          <a:p>
            <a:r>
              <a:rPr lang="en-US" dirty="0"/>
              <a:t>A peer review can be carried out at </a:t>
            </a:r>
            <a:r>
              <a:rPr lang="en-US" b="1" dirty="0"/>
              <a:t>any point of the design process</a:t>
            </a:r>
            <a:r>
              <a:rPr lang="en-US" dirty="0"/>
              <a:t> where a candidate architecture exists</a:t>
            </a:r>
          </a:p>
          <a:p>
            <a:r>
              <a:rPr lang="en-US" dirty="0"/>
              <a:t>Peer review process:</a:t>
            </a:r>
          </a:p>
          <a:p>
            <a:pPr lvl="1"/>
            <a:r>
              <a:rPr lang="en-US" dirty="0"/>
              <a:t>Select QA scenarios to review</a:t>
            </a:r>
          </a:p>
          <a:p>
            <a:pPr lvl="1"/>
            <a:r>
              <a:rPr lang="en-US" dirty="0"/>
              <a:t>The architect presents the part of the architecture to be reviewed to insure reviewer understanding</a:t>
            </a:r>
          </a:p>
          <a:p>
            <a:pPr lvl="1"/>
            <a:r>
              <a:rPr lang="en-US" dirty="0"/>
              <a:t>The architect walks through each scenario to explain how the architecture satisfies it</a:t>
            </a:r>
          </a:p>
          <a:p>
            <a:pPr lvl="1"/>
            <a:r>
              <a:rPr lang="en-US" dirty="0"/>
              <a:t>Reviewers ask questions, problems are identified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40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407096"/>
            <a:ext cx="6034099" cy="887733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Evaluation by “Outsiders”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Outside the development team or organization</a:t>
            </a:r>
          </a:p>
          <a:p>
            <a:r>
              <a:rPr lang="en-US" dirty="0"/>
              <a:t>Chosen for </a:t>
            </a:r>
            <a:r>
              <a:rPr lang="en-US" b="1" dirty="0"/>
              <a:t>specialized knowledge or architectural experience</a:t>
            </a:r>
          </a:p>
          <a:p>
            <a:r>
              <a:rPr lang="en-US" dirty="0"/>
              <a:t>Can add more </a:t>
            </a:r>
            <a:r>
              <a:rPr lang="en-US" b="1" dirty="0"/>
              <a:t>credibility</a:t>
            </a:r>
            <a:r>
              <a:rPr lang="en-US" dirty="0"/>
              <a:t> for stakeholders</a:t>
            </a:r>
          </a:p>
          <a:p>
            <a:r>
              <a:rPr lang="en-US" dirty="0"/>
              <a:t>Generally evaluate the </a:t>
            </a:r>
            <a:r>
              <a:rPr lang="en-US" b="1" dirty="0"/>
              <a:t>entire architecture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544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394570"/>
            <a:ext cx="8142490" cy="900259"/>
          </a:xfrm>
        </p:spPr>
        <p:txBody>
          <a:bodyPr>
            <a:normAutofit/>
          </a:bodyPr>
          <a:lstStyle/>
          <a:p>
            <a:r>
              <a:rPr lang="en-US" dirty="0"/>
              <a:t>Contextual Factors for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b="1" dirty="0"/>
              <a:t>artifacts</a:t>
            </a:r>
            <a:r>
              <a:rPr lang="en-US" dirty="0"/>
              <a:t> are available?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Who performs</a:t>
            </a:r>
            <a:r>
              <a:rPr lang="en-US" dirty="0"/>
              <a:t> the evaluation? </a:t>
            </a:r>
          </a:p>
          <a:p>
            <a:r>
              <a:rPr lang="en-US" dirty="0"/>
              <a:t>Which </a:t>
            </a:r>
            <a:r>
              <a:rPr lang="en-US" b="1" dirty="0"/>
              <a:t>stakeholders</a:t>
            </a:r>
            <a:r>
              <a:rPr lang="en-US" dirty="0"/>
              <a:t> are needed and will participate?</a:t>
            </a:r>
            <a:r>
              <a:rPr lang="en-US" b="1" dirty="0"/>
              <a:t> </a:t>
            </a:r>
            <a:r>
              <a:rPr lang="en-US" dirty="0"/>
              <a:t>What stakeholders see the </a:t>
            </a:r>
            <a:r>
              <a:rPr lang="en-US" b="1" dirty="0"/>
              <a:t>results</a:t>
            </a:r>
            <a:r>
              <a:rPr lang="en-US" dirty="0"/>
              <a:t>?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What are the </a:t>
            </a:r>
            <a:r>
              <a:rPr lang="en-US" b="1" dirty="0"/>
              <a:t>business goals</a:t>
            </a:r>
            <a:r>
              <a:rPr lang="en-US" dirty="0"/>
              <a:t>?</a:t>
            </a:r>
            <a:r>
              <a:rPr lang="en-US" b="1" dirty="0"/>
              <a:t> </a:t>
            </a:r>
            <a:r>
              <a:rPr lang="en-US" dirty="0"/>
              <a:t>The evaluation should answer whether the system will satisfy the business goals.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71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4" y="388937"/>
            <a:ext cx="8393587" cy="1100676"/>
          </a:xfrm>
        </p:spPr>
        <p:txBody>
          <a:bodyPr>
            <a:normAutofit fontScale="90000"/>
          </a:bodyPr>
          <a:lstStyle/>
          <a:p>
            <a:r>
              <a:rPr lang="en-US" dirty="0"/>
              <a:t>The Architecture Tradeoff Analysis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785" y="1798529"/>
            <a:ext cx="7112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 method to evaluate software architecture to discover:</a:t>
            </a:r>
          </a:p>
          <a:p>
            <a:r>
              <a:rPr lang="en-US" b="1" dirty="0"/>
              <a:t>Risks</a:t>
            </a:r>
            <a:r>
              <a:rPr lang="en-US" dirty="0"/>
              <a:t> - alternatives that might create </a:t>
            </a:r>
            <a:r>
              <a:rPr lang="en-US" b="1" dirty="0"/>
              <a:t>future problems</a:t>
            </a:r>
            <a:r>
              <a:rPr lang="en-US" dirty="0"/>
              <a:t> in some quality attribute</a:t>
            </a:r>
          </a:p>
          <a:p>
            <a:r>
              <a:rPr lang="en-US" b="1" dirty="0"/>
              <a:t>Non-risks</a:t>
            </a:r>
            <a:r>
              <a:rPr lang="en-US" dirty="0"/>
              <a:t> - decisions that promote qualities that help </a:t>
            </a:r>
            <a:r>
              <a:rPr lang="en-US" b="1" dirty="0"/>
              <a:t>realize</a:t>
            </a:r>
            <a:r>
              <a:rPr lang="en-US" dirty="0"/>
              <a:t> business/mission </a:t>
            </a:r>
            <a:r>
              <a:rPr lang="en-US" b="1" dirty="0"/>
              <a:t>goals</a:t>
            </a:r>
          </a:p>
          <a:p>
            <a:r>
              <a:rPr lang="en-US" b="1" dirty="0"/>
              <a:t>Sensitivity points </a:t>
            </a:r>
            <a:r>
              <a:rPr lang="en-US" dirty="0"/>
              <a:t>- alternatives for which a </a:t>
            </a:r>
            <a:r>
              <a:rPr lang="en-US" b="1" dirty="0"/>
              <a:t>slight change</a:t>
            </a:r>
            <a:r>
              <a:rPr lang="en-US" dirty="0"/>
              <a:t> makes a </a:t>
            </a:r>
            <a:r>
              <a:rPr lang="en-US" b="1" dirty="0"/>
              <a:t>significant difference</a:t>
            </a:r>
            <a:r>
              <a:rPr lang="en-US" dirty="0"/>
              <a:t> in some quality attribute</a:t>
            </a:r>
          </a:p>
          <a:p>
            <a:r>
              <a:rPr lang="en-US" b="1" dirty="0"/>
              <a:t>Tradeoffs</a:t>
            </a:r>
            <a:r>
              <a:rPr lang="en-US" dirty="0"/>
              <a:t> - decisions affecting more than one quality attribute</a:t>
            </a:r>
          </a:p>
          <a:p>
            <a:r>
              <a:rPr lang="en-US" b="1" dirty="0"/>
              <a:t>Not precise analysis </a:t>
            </a:r>
            <a:r>
              <a:rPr lang="en-US" dirty="0"/>
              <a:t>– find </a:t>
            </a:r>
            <a:r>
              <a:rPr lang="en-US" b="1" dirty="0"/>
              <a:t>potential conflicts</a:t>
            </a:r>
            <a:r>
              <a:rPr lang="en-US" dirty="0"/>
              <a:t> between architectural decisions and predicted quality to identify </a:t>
            </a:r>
            <a:r>
              <a:rPr lang="en-US" b="1" dirty="0"/>
              <a:t>possible design mitigation </a:t>
            </a:r>
          </a:p>
        </p:txBody>
      </p:sp>
    </p:spTree>
    <p:extLst>
      <p:ext uri="{BB962C8B-B14F-4D97-AF65-F5344CB8AC3E}">
        <p14:creationId xmlns:p14="http://schemas.microsoft.com/office/powerpoint/2010/main" val="501274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557408"/>
            <a:ext cx="5055460" cy="737421"/>
          </a:xfrm>
        </p:spPr>
        <p:txBody>
          <a:bodyPr>
            <a:normAutofit/>
          </a:bodyPr>
          <a:lstStyle/>
          <a:p>
            <a:r>
              <a:rPr lang="en-US" dirty="0"/>
              <a:t>ATAM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Presentation of the architecture</a:t>
            </a:r>
          </a:p>
          <a:p>
            <a:r>
              <a:rPr lang="en-US" dirty="0"/>
              <a:t>Articulation of </a:t>
            </a:r>
            <a:r>
              <a:rPr lang="en-US" b="1" dirty="0"/>
              <a:t>business goals</a:t>
            </a:r>
          </a:p>
          <a:p>
            <a:r>
              <a:rPr lang="en-US" dirty="0"/>
              <a:t>Prioritized </a:t>
            </a:r>
            <a:r>
              <a:rPr lang="en-US" b="1" dirty="0"/>
              <a:t>QA</a:t>
            </a:r>
            <a:r>
              <a:rPr lang="en-US" dirty="0"/>
              <a:t> requirements expressed as </a:t>
            </a:r>
            <a:r>
              <a:rPr lang="en-US" b="1" dirty="0"/>
              <a:t>scenarios</a:t>
            </a:r>
          </a:p>
          <a:p>
            <a:r>
              <a:rPr lang="en-US" dirty="0"/>
              <a:t>Specific </a:t>
            </a:r>
            <a:r>
              <a:rPr lang="en-US" b="1" dirty="0"/>
              <a:t>risks and non-risks</a:t>
            </a:r>
            <a:r>
              <a:rPr lang="en-US" dirty="0"/>
              <a:t>, plus overarching </a:t>
            </a:r>
            <a:r>
              <a:rPr lang="en-US" b="1" dirty="0"/>
              <a:t>risk themes</a:t>
            </a:r>
            <a:r>
              <a:rPr lang="en-US" dirty="0"/>
              <a:t> that may have far reaching impacts on business goals</a:t>
            </a:r>
          </a:p>
          <a:p>
            <a:r>
              <a:rPr lang="en-US" dirty="0"/>
              <a:t>Architecture </a:t>
            </a:r>
            <a:r>
              <a:rPr lang="en-US" b="1" dirty="0"/>
              <a:t>decisions mapped</a:t>
            </a:r>
            <a:r>
              <a:rPr lang="en-US" dirty="0"/>
              <a:t> to QA </a:t>
            </a:r>
            <a:r>
              <a:rPr lang="en-US" b="1" dirty="0"/>
              <a:t>requirements</a:t>
            </a:r>
          </a:p>
          <a:p>
            <a:r>
              <a:rPr lang="en-US" dirty="0"/>
              <a:t>Identified </a:t>
            </a:r>
            <a:r>
              <a:rPr lang="en-US" b="1" dirty="0"/>
              <a:t>sensitivity points and tradeoffs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23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63047"/>
            <a:ext cx="4913322" cy="812707"/>
          </a:xfrm>
        </p:spPr>
        <p:txBody>
          <a:bodyPr>
            <a:normAutofit/>
          </a:bodyPr>
          <a:lstStyle/>
          <a:p>
            <a:r>
              <a:rPr lang="en-US" dirty="0"/>
              <a:t>ATAM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26920"/>
            <a:ext cx="7112000" cy="44958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short, facilitated interaction </a:t>
            </a:r>
            <a:r>
              <a:rPr lang="en-US" dirty="0"/>
              <a:t>between multiple stakeholders to identify risks, sensitivities, and tradeoffs</a:t>
            </a:r>
          </a:p>
          <a:p>
            <a:r>
              <a:rPr lang="en-US" dirty="0"/>
              <a:t>Evaluation team – 3-5 “outsiders”</a:t>
            </a:r>
          </a:p>
          <a:p>
            <a:pPr lvl="1"/>
            <a:r>
              <a:rPr lang="en-US" dirty="0"/>
              <a:t>Experienced architects</a:t>
            </a:r>
          </a:p>
          <a:p>
            <a:pPr lvl="1"/>
            <a:r>
              <a:rPr lang="en-US" dirty="0"/>
              <a:t>Roles : team leader, moderator to facilitate, scribe(s), questioners</a:t>
            </a:r>
          </a:p>
          <a:p>
            <a:r>
              <a:rPr lang="en-US" dirty="0"/>
              <a:t>Representative </a:t>
            </a:r>
            <a:r>
              <a:rPr lang="en-US" b="1" dirty="0"/>
              <a:t>stakeholders</a:t>
            </a:r>
            <a:r>
              <a:rPr lang="en-US" dirty="0"/>
              <a:t> and </a:t>
            </a:r>
            <a:r>
              <a:rPr lang="en-US" b="1" dirty="0"/>
              <a:t>decision makers</a:t>
            </a:r>
          </a:p>
          <a:p>
            <a:r>
              <a:rPr lang="en-US" dirty="0"/>
              <a:t>Preconditions:</a:t>
            </a:r>
          </a:p>
          <a:p>
            <a:pPr lvl="1"/>
            <a:r>
              <a:rPr lang="en-US" dirty="0"/>
              <a:t>Software </a:t>
            </a:r>
            <a:r>
              <a:rPr lang="en-US" b="1" dirty="0"/>
              <a:t>architecture exists </a:t>
            </a:r>
            <a:r>
              <a:rPr lang="en-US" dirty="0"/>
              <a:t>and is </a:t>
            </a:r>
            <a:r>
              <a:rPr lang="en-US" b="1" dirty="0"/>
              <a:t>documented</a:t>
            </a:r>
          </a:p>
          <a:p>
            <a:pPr lvl="1"/>
            <a:r>
              <a:rPr lang="en-US" dirty="0"/>
              <a:t>Prepare architecture and business presentations</a:t>
            </a:r>
          </a:p>
          <a:p>
            <a:pPr lvl="1"/>
            <a:r>
              <a:rPr lang="en-US" dirty="0"/>
              <a:t>Material is reviewed ahead of time</a:t>
            </a:r>
          </a:p>
        </p:txBody>
      </p:sp>
    </p:spTree>
    <p:extLst>
      <p:ext uri="{BB962C8B-B14F-4D97-AF65-F5344CB8AC3E}">
        <p14:creationId xmlns:p14="http://schemas.microsoft.com/office/powerpoint/2010/main" val="203207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367" y="828675"/>
            <a:ext cx="2857179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Thinking about Architecture</a:t>
            </a:r>
          </a:p>
          <a:p>
            <a:r>
              <a:rPr lang="en-US" dirty="0"/>
              <a:t>Evaluation Factors</a:t>
            </a:r>
          </a:p>
          <a:p>
            <a:r>
              <a:rPr lang="en-US" dirty="0"/>
              <a:t>Architecture Tradeoff Analysis Method</a:t>
            </a:r>
            <a:r>
              <a:rPr lang="en-US" baseline="30000" dirty="0"/>
              <a:t> </a:t>
            </a:r>
            <a:r>
              <a:rPr lang="en-US" dirty="0"/>
              <a:t> (ATAM)</a:t>
            </a:r>
          </a:p>
        </p:txBody>
      </p:sp>
    </p:spTree>
    <p:extLst>
      <p:ext uri="{BB962C8B-B14F-4D97-AF65-F5344CB8AC3E}">
        <p14:creationId xmlns:p14="http://schemas.microsoft.com/office/powerpoint/2010/main" val="2513557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1247" y="828675"/>
            <a:ext cx="2487861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ATAM Phases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00200"/>
          <a:ext cx="8424936" cy="430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9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Partnership and preparation:  Logistics, planning, stakeholder recruitment, team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 team leadership</a:t>
                      </a:r>
                      <a:r>
                        <a:rPr lang="en-US" baseline="0" dirty="0"/>
                        <a:t> and key project decision-makers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Proceeds informally as required, perhaps over a few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</a:t>
                      </a:r>
                      <a:r>
                        <a:rPr lang="en-US" baseline="0" dirty="0"/>
                        <a:t>:  Steps 1-6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</a:t>
                      </a:r>
                      <a:r>
                        <a:rPr lang="en-US" baseline="0" dirty="0"/>
                        <a:t> team and project decision-makers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1-2 days followed by a hiatus of 2-3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Evaluation:  Steps 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</a:t>
                      </a:r>
                      <a:r>
                        <a:rPr lang="en-US" baseline="0" dirty="0"/>
                        <a:t> team, project decision makers, stakeholders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Follow-up:  Report generation</a:t>
                      </a:r>
                      <a:r>
                        <a:rPr lang="en-US" baseline="0" dirty="0"/>
                        <a:t> and delivery, process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Evaluation</a:t>
                      </a:r>
                      <a:r>
                        <a:rPr lang="en-US" baseline="0" dirty="0"/>
                        <a:t> team and evaluation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0" dirty="0"/>
                        <a:t> week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36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360432" cy="479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636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413359"/>
            <a:ext cx="5537838" cy="881470"/>
          </a:xfrm>
        </p:spPr>
        <p:txBody>
          <a:bodyPr>
            <a:normAutofit/>
          </a:bodyPr>
          <a:lstStyle/>
          <a:p>
            <a:r>
              <a:rPr lang="en-US" dirty="0"/>
              <a:t>ATAM Steps (Phase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1844458"/>
            <a:ext cx="7112000" cy="42656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Explain the ATAM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Present business drivers</a:t>
            </a:r>
          </a:p>
          <a:p>
            <a:pPr lvl="1"/>
            <a:r>
              <a:rPr lang="en-US" dirty="0"/>
              <a:t>Domain context</a:t>
            </a:r>
          </a:p>
          <a:p>
            <a:pPr lvl="1"/>
            <a:r>
              <a:rPr lang="en-US" dirty="0"/>
              <a:t>High level functions</a:t>
            </a:r>
          </a:p>
          <a:p>
            <a:pPr lvl="1"/>
            <a:r>
              <a:rPr lang="en-US" dirty="0"/>
              <a:t>Prioritized quality attribute requirements and any other architecture drivers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Present architecture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Technical constraints</a:t>
            </a:r>
          </a:p>
          <a:p>
            <a:pPr lvl="1"/>
            <a:r>
              <a:rPr lang="en-US" dirty="0"/>
              <a:t>Architectural styles and tactics used to address quality attributes with rationale</a:t>
            </a:r>
          </a:p>
          <a:p>
            <a:pPr lvl="1"/>
            <a:r>
              <a:rPr lang="en-US" dirty="0"/>
              <a:t>Most important views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2" y="425885"/>
            <a:ext cx="5101334" cy="868944"/>
          </a:xfrm>
        </p:spPr>
        <p:txBody>
          <a:bodyPr>
            <a:normAutofit/>
          </a:bodyPr>
          <a:lstStyle/>
          <a:p>
            <a:r>
              <a:rPr lang="en-US" dirty="0"/>
              <a:t>ATAM Steps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259" y="1892474"/>
            <a:ext cx="7112000" cy="4429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Identify places in the architecture that are key to addressing architectural drivers</a:t>
            </a:r>
          </a:p>
          <a:p>
            <a:pPr lvl="1"/>
            <a:r>
              <a:rPr lang="en-US" dirty="0"/>
              <a:t>Identify predominant styles and tactics chosen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/>
              <a:t>Generate </a:t>
            </a:r>
            <a:r>
              <a:rPr lang="en-US" b="1" dirty="0"/>
              <a:t>QA utility tree </a:t>
            </a:r>
            <a:r>
              <a:rPr lang="en-US" dirty="0"/>
              <a:t>– tool for evaluation</a:t>
            </a:r>
          </a:p>
          <a:p>
            <a:pPr lvl="1"/>
            <a:r>
              <a:rPr lang="en-US" dirty="0"/>
              <a:t>Most important </a:t>
            </a:r>
            <a:r>
              <a:rPr lang="en-US" b="1" dirty="0"/>
              <a:t>QA goals </a:t>
            </a:r>
            <a:r>
              <a:rPr lang="en-US" dirty="0"/>
              <a:t>are high level </a:t>
            </a:r>
            <a:r>
              <a:rPr lang="en-US" b="1" dirty="0"/>
              <a:t>nodes</a:t>
            </a:r>
            <a:r>
              <a:rPr lang="en-US" dirty="0"/>
              <a:t> (typically performance, modifiability, security, and availability)</a:t>
            </a:r>
          </a:p>
          <a:p>
            <a:pPr lvl="1"/>
            <a:r>
              <a:rPr lang="en-US" b="1" dirty="0"/>
              <a:t>Scenarios</a:t>
            </a:r>
            <a:r>
              <a:rPr lang="en-US" dirty="0"/>
              <a:t> are the </a:t>
            </a:r>
            <a:r>
              <a:rPr lang="en-US" b="1" dirty="0"/>
              <a:t>leaves</a:t>
            </a:r>
          </a:p>
          <a:p>
            <a:pPr lvl="1"/>
            <a:r>
              <a:rPr lang="en-US" dirty="0"/>
              <a:t>Output: a characterization and prioritization of specific quality attribute requirements.</a:t>
            </a:r>
          </a:p>
          <a:p>
            <a:pPr lvl="1"/>
            <a:r>
              <a:rPr lang="en-US" dirty="0"/>
              <a:t>High/Medium/Low </a:t>
            </a:r>
            <a:r>
              <a:rPr lang="en-US" b="1" dirty="0"/>
              <a:t>importance</a:t>
            </a:r>
            <a:r>
              <a:rPr lang="en-US" dirty="0"/>
              <a:t> for the success of the system</a:t>
            </a:r>
          </a:p>
          <a:p>
            <a:pPr lvl="1"/>
            <a:r>
              <a:rPr lang="en-US" dirty="0"/>
              <a:t>High/Medium/Low </a:t>
            </a:r>
            <a:r>
              <a:rPr lang="en-US" b="1" dirty="0"/>
              <a:t>difficulty</a:t>
            </a:r>
            <a:r>
              <a:rPr lang="en-US" dirty="0"/>
              <a:t> to achieve (architect’s assessment)</a:t>
            </a:r>
          </a:p>
        </p:txBody>
      </p:sp>
    </p:spTree>
    <p:extLst>
      <p:ext uri="{BB962C8B-B14F-4D97-AF65-F5344CB8AC3E}">
        <p14:creationId xmlns:p14="http://schemas.microsoft.com/office/powerpoint/2010/main" val="3832008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147780" cy="510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6858000" y="914400"/>
            <a:ext cx="533400" cy="457200"/>
          </a:xfrm>
          <a:prstGeom prst="rect">
            <a:avLst/>
          </a:prstGeom>
          <a:solidFill>
            <a:schemeClr val="tx1"/>
          </a:solidFill>
          <a:ln w="38100" cap="flat" cmpd="sng" algn="ctr">
            <a:noFill/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82296" tIns="45720" rIns="8229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41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72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663" y="432148"/>
            <a:ext cx="6826863" cy="862681"/>
          </a:xfrm>
        </p:spPr>
        <p:txBody>
          <a:bodyPr>
            <a:normAutofit fontScale="90000"/>
          </a:bodyPr>
          <a:lstStyle/>
          <a:p>
            <a:r>
              <a:rPr lang="en-US" dirty="0"/>
              <a:t>6. Analyze Architectural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Use the utility tree as a guide …</a:t>
            </a:r>
          </a:p>
          <a:p>
            <a:r>
              <a:rPr lang="en-US" b="1" dirty="0"/>
              <a:t>Evaluate</a:t>
            </a:r>
            <a:r>
              <a:rPr lang="en-US" dirty="0"/>
              <a:t> the architecture </a:t>
            </a:r>
            <a:r>
              <a:rPr lang="en-US" b="1" dirty="0"/>
              <a:t>design</a:t>
            </a:r>
            <a:r>
              <a:rPr lang="en-US" dirty="0"/>
              <a:t> for the </a:t>
            </a:r>
            <a:r>
              <a:rPr lang="en-US" b="1" dirty="0"/>
              <a:t>highest priority</a:t>
            </a:r>
            <a:r>
              <a:rPr lang="en-US" dirty="0"/>
              <a:t> QA requirements, one QA at a time</a:t>
            </a:r>
          </a:p>
          <a:p>
            <a:r>
              <a:rPr lang="en-US" dirty="0"/>
              <a:t>The architect is asked how the architecture supports each one</a:t>
            </a:r>
          </a:p>
          <a:p>
            <a:r>
              <a:rPr lang="en-US" dirty="0"/>
              <a:t>Are the </a:t>
            </a:r>
            <a:r>
              <a:rPr lang="en-US" b="1" dirty="0"/>
              <a:t>architecture decisions valid and reasonable</a:t>
            </a:r>
            <a:r>
              <a:rPr lang="en-US" dirty="0"/>
              <a:t>?</a:t>
            </a:r>
          </a:p>
          <a:p>
            <a:r>
              <a:rPr lang="en-US" b="1" dirty="0"/>
              <a:t>Identify and record risks, non-risks, sensitivity points, tradeoffs, obvious defects</a:t>
            </a:r>
          </a:p>
          <a:p>
            <a:r>
              <a:rPr lang="en-US" b="1" dirty="0"/>
              <a:t>Findings are summarized</a:t>
            </a:r>
            <a:r>
              <a:rPr lang="en-US" dirty="0"/>
              <a:t> – have the right design decisions been made?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78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14" y="413359"/>
            <a:ext cx="7060684" cy="881470"/>
          </a:xfrm>
        </p:spPr>
        <p:txBody>
          <a:bodyPr>
            <a:normAutofit fontScale="90000"/>
          </a:bodyPr>
          <a:lstStyle/>
          <a:p>
            <a:r>
              <a:rPr lang="en-US" dirty="0"/>
              <a:t>7,8,9:Brainstorm, Re-analyze,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stakeholders participate</a:t>
            </a:r>
          </a:p>
          <a:p>
            <a:r>
              <a:rPr lang="en-US" dirty="0"/>
              <a:t>Phase 1 results are summarized</a:t>
            </a:r>
          </a:p>
          <a:p>
            <a:r>
              <a:rPr lang="en-US" dirty="0"/>
              <a:t>Stakeholders brainstorm scenarios important to them</a:t>
            </a:r>
          </a:p>
          <a:p>
            <a:r>
              <a:rPr lang="en-US" dirty="0"/>
              <a:t>Generated scenarios are consolidated, compared to the utility tree, and prioritized.</a:t>
            </a:r>
          </a:p>
          <a:p>
            <a:r>
              <a:rPr lang="en-US" dirty="0"/>
              <a:t>The architecture analysis process is repeated</a:t>
            </a:r>
          </a:p>
          <a:p>
            <a:r>
              <a:rPr lang="en-US" dirty="0"/>
              <a:t>Summarize and present results ( and presumably adjust the architecture as a consequence)</a:t>
            </a:r>
          </a:p>
        </p:txBody>
      </p:sp>
    </p:spTree>
    <p:extLst>
      <p:ext uri="{BB962C8B-B14F-4D97-AF65-F5344CB8AC3E}">
        <p14:creationId xmlns:p14="http://schemas.microsoft.com/office/powerpoint/2010/main" val="121068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ADFE-55F6-4A57-A90B-001B9EA1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Musings on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B6110-0656-4AC1-A827-FD77BBA1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 makes good architecture?  What separates good architecture from </a:t>
            </a:r>
            <a:r>
              <a:rPr lang="en-US" b="1" dirty="0"/>
              <a:t>great</a:t>
            </a:r>
            <a:r>
              <a:rPr lang="en-US" dirty="0"/>
              <a:t> architecture?</a:t>
            </a:r>
          </a:p>
          <a:p>
            <a:r>
              <a:rPr lang="en-US" dirty="0"/>
              <a:t>Examples of </a:t>
            </a:r>
            <a:r>
              <a:rPr lang="en-US" b="1" dirty="0"/>
              <a:t>great</a:t>
            </a:r>
            <a:r>
              <a:rPr lang="en-US" dirty="0"/>
              <a:t>:</a:t>
            </a:r>
          </a:p>
          <a:p>
            <a:pPr marL="400050" indent="-173038">
              <a:buFont typeface="Wingdings" panose="05000000000000000000" pitchFamily="2" charset="2"/>
              <a:buChar char="Ø"/>
            </a:pPr>
            <a:r>
              <a:rPr lang="en-US" dirty="0"/>
              <a:t>Buildings: IM Pei; Frank Lloyd Wright</a:t>
            </a:r>
          </a:p>
          <a:p>
            <a:pPr marL="400050" indent="-173038">
              <a:buFont typeface="Wingdings" panose="05000000000000000000" pitchFamily="2" charset="2"/>
              <a:buChar char="Ø"/>
            </a:pPr>
            <a:r>
              <a:rPr lang="en-US" dirty="0"/>
              <a:t>Devices: Apple (Jobs, Ives)</a:t>
            </a:r>
          </a:p>
          <a:p>
            <a:pPr marL="400050" indent="-173038">
              <a:buFont typeface="Wingdings" panose="05000000000000000000" pitchFamily="2" charset="2"/>
              <a:buChar char="Ø"/>
            </a:pPr>
            <a:r>
              <a:rPr lang="en-US" dirty="0"/>
              <a:t>Cars: Ferrari, Shelby, Tesla??</a:t>
            </a:r>
          </a:p>
          <a:p>
            <a:r>
              <a:rPr lang="en-US" dirty="0"/>
              <a:t>What do they have in common?  Aesthetic appeal AND functional appeal</a:t>
            </a:r>
          </a:p>
          <a:p>
            <a:r>
              <a:rPr lang="en-US" dirty="0"/>
              <a:t>What does it mean to software?</a:t>
            </a:r>
          </a:p>
          <a:p>
            <a:r>
              <a:rPr lang="en-US" dirty="0"/>
              <a:t>- A poor implementation can crater a good architecture</a:t>
            </a:r>
          </a:p>
          <a:p>
            <a:pPr lvl="1"/>
            <a:r>
              <a:rPr lang="en-US" dirty="0"/>
              <a:t>What people experience will be ugly, no matter what is under the hood</a:t>
            </a:r>
          </a:p>
          <a:p>
            <a:r>
              <a:rPr lang="en-US" dirty="0"/>
              <a:t>- But a good implementation can’t save a poor architecture</a:t>
            </a:r>
          </a:p>
          <a:p>
            <a:pPr lvl="1"/>
            <a:r>
              <a:rPr lang="en-US" dirty="0"/>
              <a:t>It will STILL ‘feel’ ugly</a:t>
            </a:r>
          </a:p>
        </p:txBody>
      </p:sp>
    </p:spTree>
    <p:extLst>
      <p:ext uri="{BB962C8B-B14F-4D97-AF65-F5344CB8AC3E}">
        <p14:creationId xmlns:p14="http://schemas.microsoft.com/office/powerpoint/2010/main" val="26102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5F56-162E-41A4-BCC4-ABB098FBF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Metaphors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91FB6-4588-4F86-A40A-B0DEDB59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power of the metaphor as architecture is twofold.  First, the metaphor suggests much that will follow.  If the metaphor is a desktop </a:t>
            </a:r>
            <a:r>
              <a:rPr lang="en-US"/>
              <a:t>its components should </a:t>
            </a:r>
            <a:r>
              <a:rPr lang="en-US" dirty="0"/>
              <a:t>operate similarly to their familiar physical counterparts.  This results in fast and retentive learning "by association" to the underlying metaphor.</a:t>
            </a:r>
          </a:p>
          <a:p>
            <a:r>
              <a:rPr lang="en-US" dirty="0"/>
              <a:t>Second, it provides an easily communicable model for the system that all can use to evaluate system integrity</a:t>
            </a:r>
          </a:p>
          <a:p>
            <a:r>
              <a:rPr lang="en-US" dirty="0"/>
              <a:t>Where does this break down?</a:t>
            </a:r>
          </a:p>
          <a:p>
            <a:r>
              <a:rPr lang="en-US" dirty="0"/>
              <a:t>- When you CHANGE the paradigm</a:t>
            </a:r>
          </a:p>
          <a:p>
            <a:r>
              <a:rPr lang="en-US" dirty="0"/>
              <a:t>- iPhone; Automobiles, … (what do YOU think the next paradigm shift will be?</a:t>
            </a:r>
          </a:p>
        </p:txBody>
      </p:sp>
    </p:spTree>
    <p:extLst>
      <p:ext uri="{BB962C8B-B14F-4D97-AF65-F5344CB8AC3E}">
        <p14:creationId xmlns:p14="http://schemas.microsoft.com/office/powerpoint/2010/main" val="10363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460" y="419622"/>
            <a:ext cx="8489311" cy="875207"/>
          </a:xfrm>
        </p:spPr>
        <p:txBody>
          <a:bodyPr>
            <a:normAutofit fontScale="90000"/>
          </a:bodyPr>
          <a:lstStyle/>
          <a:p>
            <a:r>
              <a:rPr lang="en-US" dirty="0"/>
              <a:t>Why Evaluate Software Architectures?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Software architecture is the </a:t>
            </a:r>
            <a:r>
              <a:rPr lang="en-US" b="1" dirty="0"/>
              <a:t>earliest life-cycle artifact</a:t>
            </a:r>
            <a:r>
              <a:rPr lang="en-US" dirty="0"/>
              <a:t> that embodies </a:t>
            </a:r>
            <a:r>
              <a:rPr lang="en-US" b="1" dirty="0"/>
              <a:t>significant design decisions</a:t>
            </a:r>
            <a:r>
              <a:rPr lang="en-US" dirty="0"/>
              <a:t>: choices and tradeoffs.</a:t>
            </a:r>
          </a:p>
          <a:p>
            <a:pPr lvl="1"/>
            <a:r>
              <a:rPr lang="en-US" dirty="0"/>
              <a:t>Choices are easy to make, but hard to change once implemented </a:t>
            </a:r>
          </a:p>
          <a:p>
            <a:pPr lvl="1"/>
            <a:endParaRPr lang="en-US" dirty="0"/>
          </a:p>
          <a:p>
            <a:pPr marL="114300" indent="0">
              <a:buNone/>
            </a:pPr>
            <a:r>
              <a:rPr lang="en-US" dirty="0"/>
              <a:t>Software architecture is a combination of design and analysis (</a:t>
            </a:r>
            <a:r>
              <a:rPr lang="en-US" sz="1200" dirty="0"/>
              <a:t>H. Cervantes, R. </a:t>
            </a:r>
            <a:r>
              <a:rPr lang="en-US" sz="1200" dirty="0" err="1"/>
              <a:t>Kazman</a:t>
            </a:r>
            <a:r>
              <a:rPr lang="en-US" sz="1200" dirty="0"/>
              <a:t>, Designing Software Architectures: A Practical Approach, Addison-Wesley, 2016, p. 175.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Design is the process of making decisions and analysis is the process of understanding implications of those decisions.</a:t>
            </a:r>
          </a:p>
          <a:p>
            <a:r>
              <a:rPr lang="en-US" b="1" dirty="0"/>
              <a:t>Architecture design </a:t>
            </a:r>
            <a:r>
              <a:rPr lang="en-US" dirty="0"/>
              <a:t>involves</a:t>
            </a:r>
            <a:r>
              <a:rPr lang="en-US" b="1" dirty="0"/>
              <a:t> tradeoffs </a:t>
            </a:r>
            <a:r>
              <a:rPr lang="en-US" dirty="0"/>
              <a:t>in</a:t>
            </a:r>
            <a:r>
              <a:rPr lang="en-US" b="1" dirty="0"/>
              <a:t> system qualities</a:t>
            </a:r>
          </a:p>
          <a:p>
            <a:pPr lvl="1"/>
            <a:r>
              <a:rPr lang="en-US" dirty="0"/>
              <a:t>System qualities are largely dependent on architectural decisions</a:t>
            </a:r>
          </a:p>
          <a:p>
            <a:pPr lvl="1"/>
            <a:r>
              <a:rPr lang="en-US" dirty="0"/>
              <a:t>Promoting one quality often comes at the expense of another quality</a:t>
            </a:r>
          </a:p>
          <a:p>
            <a:pPr marL="114300" indent="0">
              <a:buNone/>
            </a:pPr>
            <a:r>
              <a:rPr lang="en-US" dirty="0"/>
              <a:t>There are two commonly known approaches (we’ll look at both)</a:t>
            </a:r>
          </a:p>
          <a:p>
            <a:pPr marL="579946" lvl="1" indent="-173038">
              <a:buFont typeface="Arial" panose="020B0604020202020204" pitchFamily="34" charset="0"/>
              <a:buChar char="•"/>
            </a:pPr>
            <a:r>
              <a:rPr lang="en-US" dirty="0"/>
              <a:t>ATAM (Arch. Tradeoff Analysis Method)</a:t>
            </a:r>
          </a:p>
          <a:p>
            <a:pPr marL="579946" lvl="1" indent="-173038">
              <a:buFont typeface="Arial" panose="020B0604020202020204" pitchFamily="34" charset="0"/>
              <a:buChar char="•"/>
            </a:pPr>
            <a:r>
              <a:rPr lang="en-US" dirty="0"/>
              <a:t>SAAM (Scenario based Architecture Analysis Method)</a:t>
            </a:r>
          </a:p>
          <a:p>
            <a:pPr marL="201168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2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730438" y="1141647"/>
            <a:ext cx="7526666" cy="4783917"/>
            <a:chOff x="533400" y="1447800"/>
            <a:chExt cx="7848600" cy="4495801"/>
          </a:xfrm>
        </p:grpSpPr>
        <p:sp>
          <p:nvSpPr>
            <p:cNvPr id="5" name="Rectangle 4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0" y="3810000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14400" y="5105400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99446" y="2590800"/>
              <a:ext cx="12954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075646" y="3886200"/>
              <a:ext cx="1172754" cy="685800"/>
            </a:xfrm>
            <a:prstGeom prst="rect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 eaLnBrk="0" hangingPunct="0"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56805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Requirements:</a:t>
              </a:r>
            </a:p>
            <a:p>
              <a:pPr>
                <a:buFont typeface="Arial" charset="0"/>
                <a:buChar char="•"/>
              </a:pPr>
              <a:r>
                <a:rPr lang="en-US" sz="1400" b="1" dirty="0"/>
                <a:t>Domain functions</a:t>
              </a:r>
            </a:p>
            <a:p>
              <a:pPr>
                <a:buFont typeface="Arial" charset="0"/>
                <a:buChar char="•"/>
              </a:pPr>
              <a:r>
                <a:rPr lang="en-US" sz="1400" b="1" dirty="0"/>
                <a:t>Quality attributes</a:t>
              </a:r>
            </a:p>
            <a:p>
              <a:pPr>
                <a:buFont typeface="Arial" charset="0"/>
                <a:buChar char="•"/>
              </a:pPr>
              <a:r>
                <a:rPr lang="en-US" sz="1400" b="1" dirty="0"/>
                <a:t>Use cases</a:t>
              </a:r>
            </a:p>
          </p:txBody>
        </p:sp>
        <p:sp>
          <p:nvSpPr>
            <p:cNvPr id="14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Architecture </a:t>
              </a:r>
            </a:p>
            <a:p>
              <a:pPr algn="ctr"/>
              <a:r>
                <a:rPr lang="en-US" sz="1400" b="1" dirty="0"/>
                <a:t>Drivers</a:t>
              </a:r>
            </a:p>
            <a:p>
              <a:pPr algn="ctr"/>
              <a:r>
                <a:rPr lang="en-US" sz="1400" b="1" dirty="0"/>
                <a:t>Subset</a:t>
              </a:r>
            </a:p>
          </p:txBody>
        </p:sp>
        <p:sp>
          <p:nvSpPr>
            <p:cNvPr id="15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Quality</a:t>
              </a:r>
            </a:p>
            <a:p>
              <a:pPr algn="ctr"/>
              <a:r>
                <a:rPr lang="en-US" sz="1400" b="1" dirty="0"/>
                <a:t>Attribute</a:t>
              </a:r>
            </a:p>
            <a:p>
              <a:pPr algn="ctr"/>
              <a:r>
                <a:rPr lang="en-US" sz="1400" b="1" dirty="0"/>
                <a:t>Scenarios</a:t>
              </a:r>
            </a:p>
          </p:txBody>
        </p:sp>
        <p:sp>
          <p:nvSpPr>
            <p:cNvPr id="16" name="TextBox 14"/>
            <p:cNvSpPr txBox="1">
              <a:spLocks noChangeArrowheads="1"/>
            </p:cNvSpPr>
            <p:nvPr/>
          </p:nvSpPr>
          <p:spPr bwMode="auto">
            <a:xfrm>
              <a:off x="914400" y="5181600"/>
              <a:ext cx="1239442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Architecture</a:t>
              </a:r>
            </a:p>
            <a:p>
              <a:pPr algn="ctr"/>
              <a:r>
                <a:rPr lang="en-US" sz="1400" b="1" dirty="0"/>
                <a:t>Pattern</a:t>
              </a:r>
            </a:p>
            <a:p>
              <a:pPr algn="ctr"/>
              <a:r>
                <a:rPr lang="en-US" sz="1400" b="1" dirty="0"/>
                <a:t>“Catalog”</a:t>
              </a:r>
            </a:p>
          </p:txBody>
        </p:sp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443182" cy="67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/>
                <a:t>Pattern and </a:t>
              </a:r>
            </a:p>
            <a:p>
              <a:pPr algn="ctr"/>
              <a:r>
                <a:rPr lang="en-US" sz="1400" b="1" dirty="0"/>
                <a:t>design tactics</a:t>
              </a:r>
            </a:p>
            <a:p>
              <a:pPr algn="ctr"/>
              <a:r>
                <a:rPr lang="en-US" sz="1400" b="1" dirty="0"/>
                <a:t>selection</a:t>
              </a:r>
            </a:p>
          </p:txBody>
        </p:sp>
        <p:sp>
          <p:nvSpPr>
            <p:cNvPr id="18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Module</a:t>
              </a:r>
            </a:p>
            <a:p>
              <a:pPr algn="ctr"/>
              <a:r>
                <a:rPr lang="en-US" sz="1400" b="1" dirty="0"/>
                <a:t>decomposition</a:t>
              </a:r>
            </a:p>
            <a:p>
              <a:pPr algn="ctr"/>
              <a:r>
                <a:rPr lang="en-US" sz="1400" b="1" dirty="0"/>
                <a:t>design</a:t>
              </a:r>
            </a:p>
          </p:txBody>
        </p:sp>
        <p:sp>
          <p:nvSpPr>
            <p:cNvPr id="19" name="TextBox 17"/>
            <p:cNvSpPr txBox="1">
              <a:spLocks noChangeArrowheads="1"/>
            </p:cNvSpPr>
            <p:nvPr/>
          </p:nvSpPr>
          <p:spPr bwMode="auto">
            <a:xfrm>
              <a:off x="5105400" y="3886200"/>
              <a:ext cx="106679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/>
                <a:t>Design</a:t>
              </a:r>
            </a:p>
            <a:p>
              <a:pPr algn="ctr"/>
              <a:r>
                <a:rPr lang="en-US" sz="1400" b="1" dirty="0"/>
                <a:t>decision</a:t>
              </a:r>
            </a:p>
            <a:p>
              <a:pPr algn="ctr"/>
              <a:r>
                <a:rPr lang="en-US" sz="1400" b="1" dirty="0"/>
                <a:t>analysis</a:t>
              </a:r>
            </a:p>
          </p:txBody>
        </p:sp>
        <p:sp>
          <p:nvSpPr>
            <p:cNvPr id="20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/>
                <a:t>Architecture</a:t>
              </a:r>
            </a:p>
            <a:p>
              <a:pPr algn="ctr"/>
              <a:r>
                <a:rPr lang="en-US" sz="1400" b="1" dirty="0"/>
                <a:t>Design Documentation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hape 21"/>
            <p:cNvCxnSpPr>
              <a:stCxn id="14" idx="0"/>
            </p:cNvCxnSpPr>
            <p:nvPr/>
          </p:nvCxnSpPr>
          <p:spPr bwMode="auto">
            <a:xfrm rot="16200000" flipV="1">
              <a:off x="2659461" y="1683940"/>
              <a:ext cx="533400" cy="1280319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>
              <a:stCxn id="6" idx="2"/>
              <a:endCxn id="7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7" idx="2"/>
              <a:endCxn id="8" idx="0"/>
            </p:cNvCxnSpPr>
            <p:nvPr/>
          </p:nvCxnSpPr>
          <p:spPr bwMode="auto">
            <a:xfrm>
              <a:off x="3581400" y="4648200"/>
              <a:ext cx="0" cy="457201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9" idx="3"/>
              <a:endCxn id="17" idx="1"/>
            </p:cNvCxnSpPr>
            <p:nvPr/>
          </p:nvCxnSpPr>
          <p:spPr bwMode="auto">
            <a:xfrm flipV="1">
              <a:off x="2133600" y="5516840"/>
              <a:ext cx="762000" cy="7659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hape 25"/>
            <p:cNvCxnSpPr>
              <a:stCxn id="18" idx="0"/>
            </p:cNvCxnSpPr>
            <p:nvPr/>
          </p:nvCxnSpPr>
          <p:spPr bwMode="auto">
            <a:xfrm rot="16200000" flipV="1">
              <a:off x="4358289" y="1280511"/>
              <a:ext cx="533400" cy="2087178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10" idx="2"/>
              <a:endCxn id="11" idx="0"/>
            </p:cNvCxnSpPr>
            <p:nvPr/>
          </p:nvCxnSpPr>
          <p:spPr bwMode="auto">
            <a:xfrm>
              <a:off x="5647146" y="3429000"/>
              <a:ext cx="14877" cy="4572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hape 27"/>
            <p:cNvCxnSpPr>
              <a:stCxn id="11" idx="3"/>
              <a:endCxn id="12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/>
            <p:cNvCxnSpPr>
              <a:stCxn id="17" idx="3"/>
              <a:endCxn id="18" idx="1"/>
            </p:cNvCxnSpPr>
            <p:nvPr/>
          </p:nvCxnSpPr>
          <p:spPr bwMode="auto">
            <a:xfrm flipV="1">
              <a:off x="4338782" y="2960132"/>
              <a:ext cx="601873" cy="255670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92D5828-46C4-44DA-A190-8A63366BA4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627062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Multiple areas to investigate</a:t>
            </a:r>
          </a:p>
        </p:txBody>
      </p:sp>
    </p:spTree>
    <p:extLst>
      <p:ext uri="{BB962C8B-B14F-4D97-AF65-F5344CB8AC3E}">
        <p14:creationId xmlns:p14="http://schemas.microsoft.com/office/powerpoint/2010/main" val="167904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63879"/>
            <a:ext cx="6063754" cy="630950"/>
          </a:xfrm>
        </p:spPr>
        <p:txBody>
          <a:bodyPr>
            <a:normAutofit fontScale="90000"/>
          </a:bodyPr>
          <a:lstStyle/>
          <a:p>
            <a:r>
              <a:rPr lang="en-US" dirty="0"/>
              <a:t>Three Forms of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by the </a:t>
            </a:r>
            <a:r>
              <a:rPr lang="en-US" b="1" dirty="0"/>
              <a:t>designer</a:t>
            </a:r>
            <a:r>
              <a:rPr lang="en-US" dirty="0"/>
              <a:t> within the design process</a:t>
            </a:r>
          </a:p>
          <a:p>
            <a:r>
              <a:rPr lang="en-US" dirty="0"/>
              <a:t>Evaluation by </a:t>
            </a:r>
            <a:r>
              <a:rPr lang="en-US" b="1" dirty="0"/>
              <a:t>peers</a:t>
            </a:r>
            <a:r>
              <a:rPr lang="en-US" dirty="0"/>
              <a:t> within the design process </a:t>
            </a:r>
          </a:p>
          <a:p>
            <a:r>
              <a:rPr lang="en-US" dirty="0"/>
              <a:t>Analysis by </a:t>
            </a:r>
            <a:r>
              <a:rPr lang="en-US" b="1" dirty="0"/>
              <a:t>outsiders</a:t>
            </a:r>
            <a:r>
              <a:rPr lang="en-US" dirty="0"/>
              <a:t> once the architecture has been designed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Note: When do you evaluate architecture?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Designing </a:t>
            </a:r>
            <a:r>
              <a:rPr lang="en-US" b="1" dirty="0"/>
              <a:t>new</a:t>
            </a:r>
            <a:r>
              <a:rPr lang="en-US" dirty="0"/>
              <a:t> system architecture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Evaluating </a:t>
            </a:r>
            <a:r>
              <a:rPr lang="en-US" b="1" dirty="0"/>
              <a:t>alternative</a:t>
            </a:r>
            <a:r>
              <a:rPr lang="en-US" dirty="0"/>
              <a:t> candidate architectures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Evaluating </a:t>
            </a:r>
            <a:r>
              <a:rPr lang="en-US" b="1" dirty="0"/>
              <a:t>existing</a:t>
            </a:r>
            <a:r>
              <a:rPr lang="en-US" dirty="0"/>
              <a:t> systems prior to committing to major </a:t>
            </a:r>
            <a:r>
              <a:rPr lang="en-US" b="1" dirty="0"/>
              <a:t>upgrades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Deciding between </a:t>
            </a:r>
            <a:r>
              <a:rPr lang="en-US" b="1" dirty="0"/>
              <a:t>upgrade or replace</a:t>
            </a:r>
          </a:p>
          <a:p>
            <a:pPr lvl="1">
              <a:lnSpc>
                <a:spcPct val="100000"/>
              </a:lnSpc>
            </a:pPr>
            <a:r>
              <a:rPr lang="en-US" b="1" dirty="0"/>
              <a:t>Acquiring</a:t>
            </a:r>
            <a:r>
              <a:rPr lang="en-US" dirty="0"/>
              <a:t> a system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682668"/>
            <a:ext cx="6104631" cy="612161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Evaluation by the Designer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Evaluate after a </a:t>
            </a:r>
            <a:r>
              <a:rPr lang="en-US" b="1" dirty="0"/>
              <a:t>key design decision</a:t>
            </a:r>
            <a:r>
              <a:rPr lang="en-US" dirty="0"/>
              <a:t> or a completed design </a:t>
            </a:r>
            <a:r>
              <a:rPr lang="en-US" b="1" dirty="0"/>
              <a:t>milestone</a:t>
            </a:r>
          </a:p>
          <a:p>
            <a:r>
              <a:rPr lang="en-US" dirty="0"/>
              <a:t>The “test” part of the “generate-and-test” approach to architecture design.</a:t>
            </a:r>
          </a:p>
          <a:p>
            <a:r>
              <a:rPr lang="en-US" b="1" dirty="0"/>
              <a:t>How much analysis</a:t>
            </a:r>
            <a:r>
              <a:rPr lang="en-US" dirty="0"/>
              <a:t>? This depends on the importance of the decision.  Factors include:</a:t>
            </a:r>
          </a:p>
          <a:p>
            <a:pPr lvl="1"/>
            <a:r>
              <a:rPr lang="en-US" dirty="0"/>
              <a:t>The importance of the decision</a:t>
            </a:r>
          </a:p>
          <a:p>
            <a:pPr lvl="1"/>
            <a:r>
              <a:rPr lang="en-US" dirty="0"/>
              <a:t>The number of potential alternatives</a:t>
            </a:r>
          </a:p>
          <a:p>
            <a:pPr lvl="1"/>
            <a:r>
              <a:rPr lang="en-US" dirty="0"/>
              <a:t>Good enough as opposed to perfect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7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6C96-E2E5-4329-832C-3ECD733A1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techniques to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A76D5-EB8E-4652-BC15-097D7B8B9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227013">
              <a:buFont typeface="Arial" panose="020B0604020202020204" pitchFamily="34" charset="0"/>
              <a:buChar char="•"/>
            </a:pPr>
            <a:r>
              <a:rPr lang="en-US" dirty="0"/>
              <a:t>Checklists</a:t>
            </a:r>
          </a:p>
          <a:p>
            <a:pPr marL="514350" indent="-227013">
              <a:buFont typeface="Arial" panose="020B0604020202020204" pitchFamily="34" charset="0"/>
              <a:buChar char="•"/>
            </a:pPr>
            <a:r>
              <a:rPr lang="en-US" dirty="0"/>
              <a:t>Thought experiments</a:t>
            </a:r>
          </a:p>
          <a:p>
            <a:pPr marL="514350" indent="-227013">
              <a:buFont typeface="Arial" panose="020B0604020202020204" pitchFamily="34" charset="0"/>
              <a:buChar char="•"/>
            </a:pPr>
            <a:r>
              <a:rPr lang="en-US" dirty="0"/>
              <a:t>Analytical Models</a:t>
            </a:r>
          </a:p>
          <a:p>
            <a:pPr marL="514350" indent="-227013">
              <a:buFont typeface="Arial" panose="020B0604020202020204" pitchFamily="34" charset="0"/>
              <a:buChar char="•"/>
            </a:pPr>
            <a:r>
              <a:rPr lang="en-US" dirty="0"/>
              <a:t>Prototype and Simulations (my personal </a:t>
            </a:r>
            <a:r>
              <a:rPr lang="en-US" dirty="0" err="1"/>
              <a:t>favourite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18573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25000</TotalTime>
  <Words>1598</Words>
  <Application>Microsoft Office PowerPoint</Application>
  <PresentationFormat>On-screen Show (4:3)</PresentationFormat>
  <Paragraphs>217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Retrospect</vt:lpstr>
      <vt:lpstr>Architecture Evaluation</vt:lpstr>
      <vt:lpstr>Topics</vt:lpstr>
      <vt:lpstr>Musings on Architecture</vt:lpstr>
      <vt:lpstr>Architecture Metaphors</vt:lpstr>
      <vt:lpstr>Why Evaluate Software Architectures?</vt:lpstr>
      <vt:lpstr>Multiple areas to investigate</vt:lpstr>
      <vt:lpstr>Three Forms of Evaluation</vt:lpstr>
      <vt:lpstr>Evaluation by the Designer</vt:lpstr>
      <vt:lpstr>Tools and techniques to help</vt:lpstr>
      <vt:lpstr>Tools/ Techniques - 1</vt:lpstr>
      <vt:lpstr>Tools/ Techniques - 2</vt:lpstr>
      <vt:lpstr>Tools/ Techniques - 3</vt:lpstr>
      <vt:lpstr>Tools/ Techniques - 4</vt:lpstr>
      <vt:lpstr>Peer Review</vt:lpstr>
      <vt:lpstr>Evaluation by “Outsiders”</vt:lpstr>
      <vt:lpstr>Contextual Factors for Evaluation</vt:lpstr>
      <vt:lpstr>The Architecture Tradeoff Analysis Method</vt:lpstr>
      <vt:lpstr>ATAM Outputs</vt:lpstr>
      <vt:lpstr>ATAM Process</vt:lpstr>
      <vt:lpstr>ATAM Phases</vt:lpstr>
      <vt:lpstr>PowerPoint Presentation</vt:lpstr>
      <vt:lpstr>ATAM Steps (Phase 1)</vt:lpstr>
      <vt:lpstr>ATAM Steps (cont)</vt:lpstr>
      <vt:lpstr>PowerPoint Presentation</vt:lpstr>
      <vt:lpstr>6. Analyze Architectural Approaches</vt:lpstr>
      <vt:lpstr>7,8,9:Brainstorm, Re-analyze, Present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300</cp:revision>
  <dcterms:created xsi:type="dcterms:W3CDTF">2008-08-31T22:21:19Z</dcterms:created>
  <dcterms:modified xsi:type="dcterms:W3CDTF">2024-03-29T13:25:33Z</dcterms:modified>
</cp:coreProperties>
</file>